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4"/>
    <p:sldMasterId id="2147483660" r:id="rId5"/>
    <p:sldMasterId id="2147483648" r:id="rId6"/>
    <p:sldMasterId id="2147483674" r:id="rId7"/>
  </p:sldMasterIdLst>
  <p:notesMasterIdLst>
    <p:notesMasterId r:id="rId24"/>
  </p:notesMasterIdLst>
  <p:sldIdLst>
    <p:sldId id="256" r:id="rId8"/>
    <p:sldId id="258" r:id="rId9"/>
    <p:sldId id="257" r:id="rId10"/>
    <p:sldId id="260" r:id="rId11"/>
    <p:sldId id="259" r:id="rId12"/>
    <p:sldId id="261" r:id="rId13"/>
    <p:sldId id="267" r:id="rId14"/>
    <p:sldId id="262" r:id="rId15"/>
    <p:sldId id="268" r:id="rId16"/>
    <p:sldId id="269" r:id="rId17"/>
    <p:sldId id="270" r:id="rId18"/>
    <p:sldId id="271" r:id="rId19"/>
    <p:sldId id="264" r:id="rId20"/>
    <p:sldId id="265" r:id="rId21"/>
    <p:sldId id="266" r:id="rId22"/>
    <p:sldId id="272" r:id="rId2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6569"/>
    <a:srgbClr val="002D73"/>
    <a:srgbClr val="553278"/>
    <a:srgbClr val="007681"/>
    <a:srgbClr val="1F3261"/>
    <a:srgbClr val="4589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824" autoAdjust="0"/>
    <p:restoredTop sz="80924" autoAdjust="0"/>
  </p:normalViewPr>
  <p:slideViewPr>
    <p:cSldViewPr>
      <p:cViewPr varScale="1">
        <p:scale>
          <a:sx n="71" d="100"/>
          <a:sy n="71" d="100"/>
        </p:scale>
        <p:origin x="824" y="5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9" d="100"/>
          <a:sy n="99" d="100"/>
        </p:scale>
        <p:origin x="-354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2C164A-7038-42D0-953C-2EB4816D4C81}" type="datetimeFigureOut">
              <a:rPr lang="en-US" smtClean="0"/>
              <a:t>9/24/2024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DA9C80-B631-4EC4-8253-F63CFD0157DF}" type="slidenum">
              <a:rPr lang="en-US" smtClean="0"/>
              <a:t>‹#›</a:t>
            </a:fld>
            <a:endParaRPr lang="en-US" dirty="0"/>
          </a:p>
        </p:txBody>
      </p:sp>
    </p:spTree>
    <p:extLst>
      <p:ext uri="{BB962C8B-B14F-4D97-AF65-F5344CB8AC3E}">
        <p14:creationId xmlns:p14="http://schemas.microsoft.com/office/powerpoint/2010/main" val="1943357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Picture: https://www.huffpost.com/entry/lenape-people-lenapehoking_n_628e542ee4b0cda85db9420c</a:t>
            </a:r>
          </a:p>
        </p:txBody>
      </p:sp>
      <p:sp>
        <p:nvSpPr>
          <p:cNvPr id="4" name="Slide Number Placeholder 3"/>
          <p:cNvSpPr>
            <a:spLocks noGrp="1"/>
          </p:cNvSpPr>
          <p:nvPr>
            <p:ph type="sldNum" sz="quarter" idx="5"/>
          </p:nvPr>
        </p:nvSpPr>
        <p:spPr/>
        <p:txBody>
          <a:bodyPr/>
          <a:lstStyle/>
          <a:p>
            <a:fld id="{F6DA9C80-B631-4EC4-8253-F63CFD0157DF}" type="slidenum">
              <a:rPr lang="en-US" smtClean="0"/>
              <a:t>6</a:t>
            </a:fld>
            <a:endParaRPr lang="en-US" dirty="0"/>
          </a:p>
        </p:txBody>
      </p:sp>
    </p:spTree>
    <p:extLst>
      <p:ext uri="{BB962C8B-B14F-4D97-AF65-F5344CB8AC3E}">
        <p14:creationId xmlns:p14="http://schemas.microsoft.com/office/powerpoint/2010/main" val="2495501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https://data.census.gov/table/DECENNIALCD1182020.P8?g=040XX00US36</a:t>
            </a:r>
          </a:p>
        </p:txBody>
      </p:sp>
      <p:sp>
        <p:nvSpPr>
          <p:cNvPr id="4" name="Slide Number Placeholder 3"/>
          <p:cNvSpPr>
            <a:spLocks noGrp="1"/>
          </p:cNvSpPr>
          <p:nvPr>
            <p:ph type="sldNum" sz="quarter" idx="5"/>
          </p:nvPr>
        </p:nvSpPr>
        <p:spPr/>
        <p:txBody>
          <a:bodyPr/>
          <a:lstStyle/>
          <a:p>
            <a:fld id="{F6DA9C80-B631-4EC4-8253-F63CFD0157DF}" type="slidenum">
              <a:rPr lang="en-US" smtClean="0"/>
              <a:t>7</a:t>
            </a:fld>
            <a:endParaRPr lang="en-US" dirty="0"/>
          </a:p>
        </p:txBody>
      </p:sp>
    </p:spTree>
    <p:extLst>
      <p:ext uri="{BB962C8B-B14F-4D97-AF65-F5344CB8AC3E}">
        <p14:creationId xmlns:p14="http://schemas.microsoft.com/office/powerpoint/2010/main" val="352316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https://www.aecf.org/blog/native-childrens-health-and-well-being</a:t>
            </a:r>
          </a:p>
        </p:txBody>
      </p:sp>
      <p:sp>
        <p:nvSpPr>
          <p:cNvPr id="4" name="Slide Number Placeholder 3"/>
          <p:cNvSpPr>
            <a:spLocks noGrp="1"/>
          </p:cNvSpPr>
          <p:nvPr>
            <p:ph type="sldNum" sz="quarter" idx="5"/>
          </p:nvPr>
        </p:nvSpPr>
        <p:spPr/>
        <p:txBody>
          <a:bodyPr/>
          <a:lstStyle/>
          <a:p>
            <a:fld id="{F6DA9C80-B631-4EC4-8253-F63CFD0157DF}" type="slidenum">
              <a:rPr lang="en-US" smtClean="0"/>
              <a:t>9</a:t>
            </a:fld>
            <a:endParaRPr lang="en-US" dirty="0"/>
          </a:p>
        </p:txBody>
      </p:sp>
    </p:spTree>
    <p:extLst>
      <p:ext uri="{BB962C8B-B14F-4D97-AF65-F5344CB8AC3E}">
        <p14:creationId xmlns:p14="http://schemas.microsoft.com/office/powerpoint/2010/main" val="4228794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https://www.aecf.org/blog/native-childrens-health-and-well-being</a:t>
            </a:r>
          </a:p>
        </p:txBody>
      </p:sp>
      <p:sp>
        <p:nvSpPr>
          <p:cNvPr id="4" name="Slide Number Placeholder 3"/>
          <p:cNvSpPr>
            <a:spLocks noGrp="1"/>
          </p:cNvSpPr>
          <p:nvPr>
            <p:ph type="sldNum" sz="quarter" idx="5"/>
          </p:nvPr>
        </p:nvSpPr>
        <p:spPr/>
        <p:txBody>
          <a:bodyPr/>
          <a:lstStyle/>
          <a:p>
            <a:fld id="{F6DA9C80-B631-4EC4-8253-F63CFD0157DF}" type="slidenum">
              <a:rPr lang="en-US" smtClean="0"/>
              <a:t>10</a:t>
            </a:fld>
            <a:endParaRPr lang="en-US" dirty="0"/>
          </a:p>
        </p:txBody>
      </p:sp>
    </p:spTree>
    <p:extLst>
      <p:ext uri="{BB962C8B-B14F-4D97-AF65-F5344CB8AC3E}">
        <p14:creationId xmlns:p14="http://schemas.microsoft.com/office/powerpoint/2010/main" val="3341846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https://www.aecf.org/blog/native-childrens-health-and-well-being</a:t>
            </a:r>
          </a:p>
        </p:txBody>
      </p:sp>
      <p:sp>
        <p:nvSpPr>
          <p:cNvPr id="4" name="Slide Number Placeholder 3"/>
          <p:cNvSpPr>
            <a:spLocks noGrp="1"/>
          </p:cNvSpPr>
          <p:nvPr>
            <p:ph type="sldNum" sz="quarter" idx="5"/>
          </p:nvPr>
        </p:nvSpPr>
        <p:spPr/>
        <p:txBody>
          <a:bodyPr/>
          <a:lstStyle/>
          <a:p>
            <a:fld id="{F6DA9C80-B631-4EC4-8253-F63CFD0157DF}" type="slidenum">
              <a:rPr lang="en-US" smtClean="0"/>
              <a:t>11</a:t>
            </a:fld>
            <a:endParaRPr lang="en-US" dirty="0"/>
          </a:p>
        </p:txBody>
      </p:sp>
    </p:spTree>
    <p:extLst>
      <p:ext uri="{BB962C8B-B14F-4D97-AF65-F5344CB8AC3E}">
        <p14:creationId xmlns:p14="http://schemas.microsoft.com/office/powerpoint/2010/main" val="3813805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https://www.aecf.org/blog/native-childrens-health-and-well-being</a:t>
            </a:r>
          </a:p>
        </p:txBody>
      </p:sp>
      <p:sp>
        <p:nvSpPr>
          <p:cNvPr id="4" name="Slide Number Placeholder 3"/>
          <p:cNvSpPr>
            <a:spLocks noGrp="1"/>
          </p:cNvSpPr>
          <p:nvPr>
            <p:ph type="sldNum" sz="quarter" idx="5"/>
          </p:nvPr>
        </p:nvSpPr>
        <p:spPr/>
        <p:txBody>
          <a:bodyPr/>
          <a:lstStyle/>
          <a:p>
            <a:fld id="{F6DA9C80-B631-4EC4-8253-F63CFD0157DF}" type="slidenum">
              <a:rPr lang="en-US" smtClean="0"/>
              <a:t>12</a:t>
            </a:fld>
            <a:endParaRPr lang="en-US" dirty="0"/>
          </a:p>
        </p:txBody>
      </p:sp>
    </p:spTree>
    <p:extLst>
      <p:ext uri="{BB962C8B-B14F-4D97-AF65-F5344CB8AC3E}">
        <p14:creationId xmlns:p14="http://schemas.microsoft.com/office/powerpoint/2010/main" val="246022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b="0" i="0" dirty="0">
                <a:solidFill>
                  <a:srgbClr val="333333"/>
                </a:solidFill>
                <a:effectLst/>
                <a:latin typeface="Source Sans Pro" panose="020B0503030403020204" pitchFamily="34" charset="0"/>
              </a:rPr>
              <a:t>Puzzanchera, C., Sladky, T.J., and Kang, W. (2023). “Easy Access to the Census of Juveniles in Residential Placement.” Available: https://www.ojjdp.gov/ojstatbb/ezacjrp/</a:t>
            </a: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13</a:t>
            </a:fld>
            <a:endParaRPr lang="en-US" dirty="0"/>
          </a:p>
        </p:txBody>
      </p:sp>
    </p:spTree>
    <p:extLst>
      <p:ext uri="{BB962C8B-B14F-4D97-AF65-F5344CB8AC3E}">
        <p14:creationId xmlns:p14="http://schemas.microsoft.com/office/powerpoint/2010/main" val="573294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b="0" i="0" dirty="0">
                <a:solidFill>
                  <a:srgbClr val="333333"/>
                </a:solidFill>
                <a:effectLst/>
                <a:latin typeface="Source Sans Pro" panose="020B0503030403020204" pitchFamily="34" charset="0"/>
              </a:rPr>
              <a:t>Puzzanchera, C., Sladky, T.J., and Kang, W. (2023). “Easy Access to the Census of Juveniles in Residential Placement.” Available: https://www.ojjdp.gov/ojstatbb/ezacjrp/</a:t>
            </a:r>
          </a:p>
          <a:p>
            <a:endParaRPr lang="en-US" b="0" i="0" dirty="0">
              <a:solidFill>
                <a:srgbClr val="333333"/>
              </a:solidFill>
              <a:effectLst/>
              <a:latin typeface="Source Sans Pro" panose="020B0503030403020204" pitchFamily="34" charset="0"/>
            </a:endParaRPr>
          </a:p>
          <a:p>
            <a:r>
              <a:rPr lang="en-US" dirty="0"/>
              <a:t>https://www.ojjdp.gov/ojstatbb/ezacjrp/asp/State_Race.asp?state=57&amp;topic=State_Race&amp;year=2021&amp;percent=count&amp;maplink=link4&amp;maps=yes&amp;print=no</a:t>
            </a:r>
          </a:p>
          <a:p>
            <a:endParaRPr lang="en-US" dirty="0"/>
          </a:p>
          <a:p>
            <a:r>
              <a:rPr lang="en-US" dirty="0"/>
              <a:t>Are we really that good or are we missing something? I think we may need to double check ourselves. </a:t>
            </a:r>
          </a:p>
        </p:txBody>
      </p:sp>
      <p:sp>
        <p:nvSpPr>
          <p:cNvPr id="4" name="Slide Number Placeholder 3"/>
          <p:cNvSpPr>
            <a:spLocks noGrp="1"/>
          </p:cNvSpPr>
          <p:nvPr>
            <p:ph type="sldNum" sz="quarter" idx="5"/>
          </p:nvPr>
        </p:nvSpPr>
        <p:spPr/>
        <p:txBody>
          <a:bodyPr/>
          <a:lstStyle/>
          <a:p>
            <a:fld id="{F6DA9C80-B631-4EC4-8253-F63CFD0157DF}" type="slidenum">
              <a:rPr lang="en-US" smtClean="0"/>
              <a:t>14</a:t>
            </a:fld>
            <a:endParaRPr lang="en-US" dirty="0"/>
          </a:p>
        </p:txBody>
      </p:sp>
    </p:spTree>
    <p:extLst>
      <p:ext uri="{BB962C8B-B14F-4D97-AF65-F5344CB8AC3E}">
        <p14:creationId xmlns:p14="http://schemas.microsoft.com/office/powerpoint/2010/main" val="2428743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b="0" i="0" dirty="0">
                <a:solidFill>
                  <a:srgbClr val="333333"/>
                </a:solidFill>
                <a:effectLst/>
                <a:latin typeface="Source Sans Pro" panose="020B0503030403020204" pitchFamily="34" charset="0"/>
              </a:rPr>
              <a:t>https://www.criminaljustice.ny.gov/crimnet/ojsa/tableau_rebjdpp.htm</a:t>
            </a:r>
          </a:p>
          <a:p>
            <a:endParaRPr lang="en-US" b="0" i="0" dirty="0">
              <a:solidFill>
                <a:srgbClr val="333333"/>
              </a:solidFill>
              <a:effectLst/>
              <a:latin typeface="Source Sans Pro" panose="020B0503030403020204" pitchFamily="34" charset="0"/>
            </a:endParaRPr>
          </a:p>
          <a:p>
            <a:r>
              <a:rPr lang="en-US" dirty="0"/>
              <a:t>What does the other data tell us? </a:t>
            </a:r>
          </a:p>
        </p:txBody>
      </p:sp>
      <p:sp>
        <p:nvSpPr>
          <p:cNvPr id="4" name="Slide Number Placeholder 3"/>
          <p:cNvSpPr>
            <a:spLocks noGrp="1"/>
          </p:cNvSpPr>
          <p:nvPr>
            <p:ph type="sldNum" sz="quarter" idx="5"/>
          </p:nvPr>
        </p:nvSpPr>
        <p:spPr/>
        <p:txBody>
          <a:bodyPr/>
          <a:lstStyle/>
          <a:p>
            <a:fld id="{F6DA9C80-B631-4EC4-8253-F63CFD0157DF}" type="slidenum">
              <a:rPr lang="en-US" smtClean="0"/>
              <a:t>15</a:t>
            </a:fld>
            <a:endParaRPr lang="en-US" dirty="0"/>
          </a:p>
        </p:txBody>
      </p:sp>
    </p:spTree>
    <p:extLst>
      <p:ext uri="{BB962C8B-B14F-4D97-AF65-F5344CB8AC3E}">
        <p14:creationId xmlns:p14="http://schemas.microsoft.com/office/powerpoint/2010/main" val="190014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16</a:t>
            </a:fld>
            <a:endParaRPr lang="en-US" dirty="0"/>
          </a:p>
        </p:txBody>
      </p:sp>
    </p:spTree>
    <p:extLst>
      <p:ext uri="{BB962C8B-B14F-4D97-AF65-F5344CB8AC3E}">
        <p14:creationId xmlns:p14="http://schemas.microsoft.com/office/powerpoint/2010/main" val="1509577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281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Section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627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Content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7515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dirty="0"/>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ED0365-0D65-4032-85A6-BECCAB4E9A68}" type="datetimeFigureOut">
              <a:rPr lang="en-US" smtClean="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549852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3043001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ED0365-0D65-4032-85A6-BECCAB4E9A68}" type="datetimeFigureOut">
              <a:rPr lang="en-US" smtClean="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2076220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ED0365-0D65-4032-85A6-BECCAB4E9A68}" type="datetimeFigureOut">
              <a:rPr lang="en-US" smtClean="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338359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ACED0365-0D65-4032-85A6-BECCAB4E9A68}" type="datetimeFigureOut">
              <a:rPr lang="en-US" smtClean="0"/>
              <a:t>9/24/2024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2445502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ACED0365-0D65-4032-85A6-BECCAB4E9A68}" type="datetimeFigureOut">
              <a:rPr lang="en-US" smtClean="0"/>
              <a:t>9/24/2024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4048722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ED0365-0D65-4032-85A6-BECCAB4E9A68}" type="datetimeFigureOut">
              <a:rPr lang="en-US" smtClean="0"/>
              <a:t>9/24/2024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116018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ED0365-0D65-4032-85A6-BECCAB4E9A68}" type="datetimeFigureOut">
              <a:rPr lang="en-US" smtClean="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506954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ED0365-0D65-4032-85A6-BECCAB4E9A68}" type="datetimeFigureOut">
              <a:rPr lang="en-US" smtClean="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798157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788743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977736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4.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9AE51E1D-7280-49D6-A2E2-CE63FE17EF16}" type="datetimeFigureOut">
              <a:rPr lang="en-US" smtClean="0"/>
              <a:t>9/24/2024</a:t>
            </a:fld>
            <a:endParaRPr lang="en-US"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8BACAC6D-BD82-4571-9E34-C1EFF11A946D}" type="slidenum">
              <a:rPr lang="en-US" smtClean="0"/>
              <a:t>‹#›</a:t>
            </a:fld>
            <a:endParaRPr lang="en-US" dirty="0"/>
          </a:p>
        </p:txBody>
      </p:sp>
      <p:sp>
        <p:nvSpPr>
          <p:cNvPr id="7" name="Rectangle 6"/>
          <p:cNvSpPr/>
          <p:nvPr userDrawn="1"/>
        </p:nvSpPr>
        <p:spPr>
          <a:xfrm>
            <a:off x="0" y="3714750"/>
            <a:ext cx="9144000" cy="14859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3714750"/>
            <a:ext cx="9144000" cy="76200"/>
          </a:xfrm>
          <a:prstGeom prst="rect">
            <a:avLst/>
          </a:prstGeom>
          <a:solidFill>
            <a:srgbClr val="553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Date Placeholder 1"/>
          <p:cNvSpPr txBox="1">
            <a:spLocks/>
          </p:cNvSpPr>
          <p:nvPr userDrawn="1"/>
        </p:nvSpPr>
        <p:spPr>
          <a:xfrm>
            <a:off x="457200" y="3943350"/>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140F40-957F-429B-BF36-B42CA41DE130}" type="datetime4">
              <a:rPr lang="en-US" sz="1400" smtClean="0">
                <a:solidFill>
                  <a:schemeClr val="bg1"/>
                </a:solidFill>
              </a:rPr>
              <a:pPr/>
              <a:t>September 24, 2024</a:t>
            </a:fld>
            <a:endParaRPr lang="en-US" sz="1400" dirty="0">
              <a:solidFill>
                <a:schemeClr val="bg1"/>
              </a:solidFill>
            </a:endParaRP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361950"/>
            <a:ext cx="3048000" cy="809505"/>
          </a:xfrm>
          <a:prstGeom prst="rect">
            <a:avLst/>
          </a:prstGeom>
        </p:spPr>
      </p:pic>
    </p:spTree>
    <p:extLst>
      <p:ext uri="{BB962C8B-B14F-4D97-AF65-F5344CB8AC3E}">
        <p14:creationId xmlns:p14="http://schemas.microsoft.com/office/powerpoint/2010/main" val="4023744030"/>
      </p:ext>
    </p:extLst>
  </p:cSld>
  <p:clrMap bg1="lt1" tx1="dk1" bg2="lt2" tx2="dk2" accent1="accent1" accent2="accent2" accent3="accent3" accent4="accent4" accent5="accent5" accent6="accent6" hlink="hlink" folHlink="folHlink"/>
  <p:sldLayoutIdLst>
    <p:sldLayoutId id="2147483686"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1581150"/>
            <a:ext cx="5334000" cy="27432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1540453"/>
            <a:ext cx="5334000" cy="81394"/>
          </a:xfrm>
          <a:prstGeom prst="rect">
            <a:avLst/>
          </a:prstGeom>
          <a:solidFill>
            <a:srgbClr val="553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140F40-957F-429B-BF36-B42CA41DE130}" type="datetime4">
              <a:rPr lang="en-US" sz="1200" smtClean="0">
                <a:solidFill>
                  <a:srgbClr val="002D73"/>
                </a:solidFill>
              </a:rPr>
              <a:pPr/>
              <a:t>September 24, 2024</a:t>
            </a:fld>
            <a:endParaRPr lang="en-US" sz="1200" dirty="0">
              <a:solidFill>
                <a:srgbClr val="002D73"/>
              </a:solidFill>
            </a:endParaRPr>
          </a:p>
        </p:txBody>
      </p:sp>
      <p:sp>
        <p:nvSpPr>
          <p:cNvPr id="13"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solidFill>
                  <a:srgbClr val="002D73"/>
                </a:solidFill>
              </a:rPr>
              <a:pPr/>
              <a:t>‹#›</a:t>
            </a:fld>
            <a:endParaRPr lang="en-US" sz="1200" dirty="0">
              <a:solidFill>
                <a:srgbClr val="002D73"/>
              </a:solidFill>
            </a:endParaRPr>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15200" y="4512475"/>
            <a:ext cx="1447800" cy="384514"/>
          </a:xfrm>
          <a:prstGeom prst="rect">
            <a:avLst/>
          </a:prstGeom>
        </p:spPr>
      </p:pic>
    </p:spTree>
    <p:extLst>
      <p:ext uri="{BB962C8B-B14F-4D97-AF65-F5344CB8AC3E}">
        <p14:creationId xmlns:p14="http://schemas.microsoft.com/office/powerpoint/2010/main" val="2405248628"/>
      </p:ext>
    </p:extLst>
  </p:cSld>
  <p:clrMap bg1="lt1" tx1="dk1" bg2="lt2" tx2="dk2" accent1="accent1" accent2="accent2" accent3="accent3" accent4="accent4" accent5="accent5" accent6="accent6" hlink="hlink" folHlink="folHlink"/>
  <p:sldLayoutIdLst>
    <p:sldLayoutId id="2147483672"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Rectangle 21"/>
          <p:cNvSpPr/>
          <p:nvPr userDrawn="1"/>
        </p:nvSpPr>
        <p:spPr>
          <a:xfrm>
            <a:off x="0" y="62344"/>
            <a:ext cx="9144000" cy="2996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140F40-957F-429B-BF36-B42CA41DE130}" type="datetime4">
              <a:rPr lang="en-US" sz="1200" smtClean="0"/>
              <a:pPr/>
              <a:t>September 24, 2024</a:t>
            </a:fld>
            <a:endParaRPr lang="en-US" sz="1200" dirty="0"/>
          </a:p>
        </p:txBody>
      </p:sp>
      <p:sp>
        <p:nvSpPr>
          <p:cNvPr id="24"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pPr/>
              <a:t>‹#›</a:t>
            </a:fld>
            <a:endParaRPr lang="en-US" sz="1200" dirty="0"/>
          </a:p>
        </p:txBody>
      </p:sp>
      <p:sp>
        <p:nvSpPr>
          <p:cNvPr id="25" name="Rectangle 24"/>
          <p:cNvSpPr/>
          <p:nvPr userDrawn="1"/>
        </p:nvSpPr>
        <p:spPr>
          <a:xfrm>
            <a:off x="0" y="-19050"/>
            <a:ext cx="9144000" cy="81394"/>
          </a:xfrm>
          <a:prstGeom prst="rect">
            <a:avLst/>
          </a:prstGeom>
          <a:solidFill>
            <a:srgbClr val="553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15200" y="4512475"/>
            <a:ext cx="1447800" cy="384514"/>
          </a:xfrm>
          <a:prstGeom prst="rect">
            <a:avLst/>
          </a:prstGeom>
        </p:spPr>
      </p:pic>
    </p:spTree>
    <p:extLst>
      <p:ext uri="{BB962C8B-B14F-4D97-AF65-F5344CB8AC3E}">
        <p14:creationId xmlns:p14="http://schemas.microsoft.com/office/powerpoint/2010/main" val="3484135281"/>
      </p:ext>
    </p:extLst>
  </p:cSld>
  <p:clrMap bg1="lt1" tx1="dk1" bg2="lt2" tx2="dk2" accent1="accent1" accent2="accent2" accent3="accent3" accent4="accent4" accent5="accent5" accent6="accent6" hlink="hlink" folHlink="folHlink"/>
  <p:sldLayoutIdLst>
    <p:sldLayoutId id="2147483655" r:id="rId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ACED0365-0D65-4032-85A6-BECCAB4E9A68}" type="datetimeFigureOut">
              <a:rPr lang="en-US" smtClean="0"/>
              <a:t>9/24/2024</a:t>
            </a:fld>
            <a:endParaRPr lang="en-US"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A7754AA7-8025-408E-B296-E2B43FE08638}" type="slidenum">
              <a:rPr lang="en-US" smtClean="0"/>
              <a:t>‹#›</a:t>
            </a:fld>
            <a:endParaRPr lang="en-US" dirty="0"/>
          </a:p>
        </p:txBody>
      </p:sp>
      <p:sp>
        <p:nvSpPr>
          <p:cNvPr id="7" name="Rectangle 6"/>
          <p:cNvSpPr/>
          <p:nvPr userDrawn="1"/>
        </p:nvSpPr>
        <p:spPr>
          <a:xfrm>
            <a:off x="0" y="62344"/>
            <a:ext cx="9144000" cy="2996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140F40-957F-429B-BF36-B42CA41DE130}" type="datetime4">
              <a:rPr lang="en-US" sz="1200" smtClean="0"/>
              <a:pPr/>
              <a:t>September 24, 2024</a:t>
            </a:fld>
            <a:endParaRPr lang="en-US" sz="1200" dirty="0"/>
          </a:p>
        </p:txBody>
      </p:sp>
      <p:sp>
        <p:nvSpPr>
          <p:cNvPr id="9"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pPr/>
              <a:t>‹#›</a:t>
            </a:fld>
            <a:endParaRPr lang="en-US" sz="1200" dirty="0"/>
          </a:p>
        </p:txBody>
      </p:sp>
      <p:sp>
        <p:nvSpPr>
          <p:cNvPr id="10" name="Rectangle 9"/>
          <p:cNvSpPr/>
          <p:nvPr userDrawn="1"/>
        </p:nvSpPr>
        <p:spPr>
          <a:xfrm>
            <a:off x="0" y="-19050"/>
            <a:ext cx="9144000" cy="81394"/>
          </a:xfrm>
          <a:prstGeom prst="rect">
            <a:avLst/>
          </a:prstGeom>
          <a:solidFill>
            <a:srgbClr val="553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315200" y="4512475"/>
            <a:ext cx="1447800" cy="384514"/>
          </a:xfrm>
          <a:prstGeom prst="rect">
            <a:avLst/>
          </a:prstGeom>
        </p:spPr>
      </p:pic>
    </p:spTree>
    <p:extLst>
      <p:ext uri="{BB962C8B-B14F-4D97-AF65-F5344CB8AC3E}">
        <p14:creationId xmlns:p14="http://schemas.microsoft.com/office/powerpoint/2010/main" val="304337920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datacenter.aecf.org/data/line/8782-median-family-income-among-households-with-children-by-race-and-ethnicity?loc=1&amp;loct=1#1/any/false/2048,1729,37,871,870,573,869,36,133,35/asc/4038,1353/17618" TargetMode="External"/><Relationship Id="rId3" Type="http://schemas.openxmlformats.org/officeDocument/2006/relationships/image" Target="../media/image3.png"/><Relationship Id="rId7" Type="http://schemas.openxmlformats.org/officeDocument/2006/relationships/hyperlink" Target="https://datacenter.aecf.org/data/bar/7803-teens-ages-16-to-19-not-in-school-and-not-working-by-race?loc=1&amp;loct=1#1/any/false/2048/10,11,9,12,1,185,13/15064"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datacenter.aecf.org/data/bar/5064-children-whose-parents-lack-secure-employment-by-race-and-ethnicity?loc=1&amp;loct=1#1/any/false/2048/10,11,9,12,1,185,13/11487" TargetMode="External"/><Relationship Id="rId5" Type="http://schemas.openxmlformats.org/officeDocument/2006/relationships/hyperlink" Target="https://datacenter.aecf.org/data/bar/7753-children-living-in-high-poverty-areas-by-race-and-ethnicity?loc=1&amp;loct=1#1/any/false/2454/10,11,9,12,1,185,13/14942" TargetMode="External"/><Relationship Id="rId4" Type="http://schemas.openxmlformats.org/officeDocument/2006/relationships/hyperlink" Target="https://datacenter.aecf.org/data/line/44-children-in-poverty-by-race-and-ethnicity?loc=1&amp;loct=1#1/any/false/1095,2048,1729,37,871,870,573,869,36,868/asc/187,13/323"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datacenter.aecf.org/data/bar/9538-high-school-students-not-graduating-on-time-by-race-and-ethnicity?loc=1&amp;loct=1#1/any/false/1769/12,141,725,4041,1,185,13/18713" TargetMode="External"/><Relationship Id="rId3" Type="http://schemas.openxmlformats.org/officeDocument/2006/relationships/image" Target="../media/image3.png"/><Relationship Id="rId7" Type="http://schemas.openxmlformats.org/officeDocument/2006/relationships/hyperlink" Target="https://datacenter.aecf.org/data/bar/7665-eighth-graders-who-scored-below-proficient-math-achievement-level-by-race-and-ethnicity?loc=1&amp;loct=1#1/any/false/1095/107,9,12,168,10,185/14819"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datacenter.aecf.org/data/bar/5126-fourth-graders-who-scored-below-proficient-reading-level-by-race-and-ethnicity?loc=1&amp;loct=1#1/any/false/1095/10,168,9,12,185,107/11557" TargetMode="External"/><Relationship Id="rId5" Type="http://schemas.openxmlformats.org/officeDocument/2006/relationships/hyperlink" Target="https://www.aecf.org/blog/chronic-absenteeism-in-u-s-schools-rose-during-pandemic-and-hasnt-recovered" TargetMode="External"/><Relationship Id="rId4" Type="http://schemas.openxmlformats.org/officeDocument/2006/relationships/hyperlink" Target="https://datacenter.aecf.org/data/line/8817-fourth-graders-who-are-chronically-absent-from-school-by-race-and-ethnicity?loc=1&amp;loct=1#1/any/false/1095,1729,871,573,36,867,38,18,16,14/asc/10,13/17671"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nap.nationalacademies.org/catalog/26834/federal-policy-to-advance-racial-ethnic-and-tribal-health-equity" TargetMode="External"/><Relationship Id="rId3" Type="http://schemas.openxmlformats.org/officeDocument/2006/relationships/image" Target="../media/image3.png"/><Relationship Id="rId7" Type="http://schemas.openxmlformats.org/officeDocument/2006/relationships/hyperlink" Target="https://yrbs-explorer.services.cdc.gov/#/graphs?questionCode=H28&amp;topicCode=C01&amp;location=XX&amp;year=2021"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yrbs-explorer.services.cdc.gov/#/graphs?questionCode=H26&amp;topicCode=C01&amp;location=XX&amp;year=2021" TargetMode="External"/><Relationship Id="rId5" Type="http://schemas.openxmlformats.org/officeDocument/2006/relationships/hyperlink" Target="https://datacenter.aecf.org/data/line/11053-child-and-teen-death-rate-by-race-and-ethnicity?loc=1&amp;loct=1#1/any/false/2048,574,1729,37/asc/10,13/21390" TargetMode="External"/><Relationship Id="rId4" Type="http://schemas.openxmlformats.org/officeDocument/2006/relationships/hyperlink" Target="https://datacenter.aecf.org/data/line/10196-children-without-health-insurance-by-race-and-ethnicity?loc=1&amp;loct=1#1/any/false/1095,2048,1729,37,871/asc/187,13/19729"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datacenter.aecf.org/data/bar/10869-youth-transitioning-out-of-foster-care-experienced-homelessness-in-the-past-two-years-by-race-ethnicity?loc=1&amp;loct=1#1/any/false/1698/6285,4411,4039,2638,2597,4880,4758,1353|6259/21132" TargetMode="External"/><Relationship Id="rId3" Type="http://schemas.openxmlformats.org/officeDocument/2006/relationships/image" Target="../media/image3.png"/><Relationship Id="rId7" Type="http://schemas.openxmlformats.org/officeDocument/2006/relationships/hyperlink" Target="https://ojjdp.ojp.gov/library/publications/practice-brief-3-tribal-children-and-forced-assimilation"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datacenter.aecf.org/data/bar/6246-children-in-foster-care-by-race-and-hispanic-origin?loc=1&amp;loct=1#1/any/false/2048/2638,2601,2600,2598,2603,2597/12993" TargetMode="External"/><Relationship Id="rId5" Type="http://schemas.openxmlformats.org/officeDocument/2006/relationships/hyperlink" Target="https://www.ncbi.nlm.nih.gov/pmc/articles/PMC10001615/" TargetMode="External"/><Relationship Id="rId10" Type="http://schemas.openxmlformats.org/officeDocument/2006/relationships/hyperlink" Target="https://www.aecf.org/topics/juvenile-detention" TargetMode="External"/><Relationship Id="rId4" Type="http://schemas.openxmlformats.org/officeDocument/2006/relationships/hyperlink" Target="https://datacenter.aecf.org/data/bar/9729-children-who-have-experienced-two-or-more-adverse-experiences-by-race-and-ethnicity?loc=1&amp;loct=1#1/any/false/2043/10,11,9,12,1,13/18991" TargetMode="External"/><Relationship Id="rId9" Type="http://schemas.openxmlformats.org/officeDocument/2006/relationships/hyperlink" Target="https://www.ojjdp.gov/ojstatbb/ezacjrp/asp/national_graphs.asp?display_type=rate&amp;export_file=&amp;graphs=yes&amp;printer_friendly=&amp;status_var=v050&amp;offense_var=v08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hyperlink" Target="https://youtu.be/lEFhsYHGhqE?si=aEK3mA2qD7x1D5eO" TargetMode="External"/><Relationship Id="rId3" Type="http://schemas.openxmlformats.org/officeDocument/2006/relationships/image" Target="../media/image3.png"/><Relationship Id="rId7" Type="http://schemas.openxmlformats.org/officeDocument/2006/relationships/hyperlink" Target="https://youtu.be/WHRVjdzkau0?si=rcQ3ECv3WFjt0uG8"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youtu.be/s6Y7g3d844I?si=XfPjA82uwoxgLQ2_" TargetMode="External"/><Relationship Id="rId5" Type="http://schemas.openxmlformats.org/officeDocument/2006/relationships/hyperlink" Target="https://www.indian-affairs.org/nativeyouthjustice.html" TargetMode="External"/><Relationship Id="rId4" Type="http://schemas.openxmlformats.org/officeDocument/2006/relationships/hyperlink" Target="https://www.tribalyouth.org/" TargetMode="External"/><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57200" y="1809750"/>
            <a:ext cx="8382000" cy="523220"/>
          </a:xfrm>
          <a:prstGeom prst="rect">
            <a:avLst/>
          </a:prstGeom>
          <a:noFill/>
          <a:ln>
            <a:noFill/>
          </a:ln>
        </p:spPr>
        <p:txBody>
          <a:bodyPr wrap="square" rtlCol="0">
            <a:spAutoFit/>
          </a:bodyPr>
          <a:lstStyle/>
          <a:p>
            <a:r>
              <a:rPr lang="en-US" sz="2800" b="1" dirty="0">
                <a:solidFill>
                  <a:srgbClr val="002D73"/>
                </a:solidFill>
                <a:latin typeface="Arial" panose="020B0604020202020204" pitchFamily="34" charset="0"/>
                <a:cs typeface="Arial" panose="020B0604020202020204" pitchFamily="34" charset="0"/>
              </a:rPr>
              <a:t>Native American Juvenile Justice Population</a:t>
            </a:r>
          </a:p>
        </p:txBody>
      </p:sp>
      <p:sp>
        <p:nvSpPr>
          <p:cNvPr id="7" name="TextBox 6"/>
          <p:cNvSpPr txBox="1"/>
          <p:nvPr/>
        </p:nvSpPr>
        <p:spPr>
          <a:xfrm>
            <a:off x="457200" y="2571750"/>
            <a:ext cx="5791200" cy="523220"/>
          </a:xfrm>
          <a:prstGeom prst="rect">
            <a:avLst/>
          </a:prstGeom>
          <a:noFill/>
          <a:ln>
            <a:noFill/>
          </a:ln>
        </p:spPr>
        <p:txBody>
          <a:bodyPr wrap="square" rtlCol="0">
            <a:spAutoFit/>
          </a:bodyPr>
          <a:lstStyle/>
          <a:p>
            <a:r>
              <a:rPr lang="en-US" sz="2800" b="1" dirty="0">
                <a:solidFill>
                  <a:srgbClr val="646569"/>
                </a:solidFill>
                <a:latin typeface="Arial" panose="020B0604020202020204" pitchFamily="34" charset="0"/>
                <a:cs typeface="Arial" panose="020B0604020202020204" pitchFamily="34" charset="0"/>
              </a:rPr>
              <a:t>Heather La Forme-Maldonado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8555"/>
            <a:ext cx="5105400" cy="1173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780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809750"/>
            <a:ext cx="4572000" cy="1323439"/>
          </a:xfrm>
          <a:prstGeom prst="rect">
            <a:avLst/>
          </a:prstGeom>
          <a:noFill/>
          <a:ln>
            <a:noFill/>
          </a:ln>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Native American Services </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7520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688" y="590550"/>
            <a:ext cx="8440911" cy="400110"/>
          </a:xfrm>
          <a:prstGeom prst="rect">
            <a:avLst/>
          </a:prstGeom>
          <a:noFill/>
          <a:ln>
            <a:noFill/>
          </a:ln>
        </p:spPr>
        <p:txBody>
          <a:bodyPr wrap="square" rtlCol="0">
            <a:spAutoFit/>
          </a:bodyPr>
          <a:lstStyle/>
          <a:p>
            <a:r>
              <a:rPr lang="en-US" sz="2000" b="1" dirty="0">
                <a:solidFill>
                  <a:srgbClr val="002D73"/>
                </a:solidFill>
                <a:latin typeface="Arial" panose="020B0604020202020204" pitchFamily="34" charset="0"/>
                <a:cs typeface="Arial" panose="020B0604020202020204" pitchFamily="34" charset="0"/>
              </a:rPr>
              <a:t>Native American Services </a:t>
            </a:r>
          </a:p>
        </p:txBody>
      </p:sp>
      <p:sp>
        <p:nvSpPr>
          <p:cNvPr id="2" name="Rectangle 1"/>
          <p:cNvSpPr/>
          <p:nvPr/>
        </p:nvSpPr>
        <p:spPr>
          <a:xfrm>
            <a:off x="152400" y="133350"/>
            <a:ext cx="1447800" cy="171755"/>
          </a:xfrm>
          <a:prstGeom prst="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BDD0ED1C-AEAC-62DA-7CE0-58065DFBE46F}"/>
              </a:ext>
            </a:extLst>
          </p:cNvPr>
          <p:cNvSpPr txBox="1"/>
          <p:nvPr/>
        </p:nvSpPr>
        <p:spPr>
          <a:xfrm>
            <a:off x="257695" y="1040410"/>
            <a:ext cx="8581505" cy="2769989"/>
          </a:xfrm>
          <a:prstGeom prst="rect">
            <a:avLst/>
          </a:prstGeom>
          <a:noFill/>
          <a:ln>
            <a:noFill/>
          </a:ln>
        </p:spPr>
        <p:txBody>
          <a:bodyPr wrap="square" numCol="1" rtlCol="0">
            <a:spAutoFit/>
          </a:bodyPr>
          <a:lstStyle/>
          <a:p>
            <a:r>
              <a:rPr lang="en-US" sz="1600" b="1" dirty="0">
                <a:solidFill>
                  <a:schemeClr val="bg1">
                    <a:lumMod val="50000"/>
                  </a:schemeClr>
                </a:solidFill>
                <a:latin typeface="Arial" panose="020B0604020202020204" pitchFamily="34" charset="0"/>
                <a:cs typeface="Arial" panose="020B0604020202020204" pitchFamily="34" charset="0"/>
              </a:rPr>
              <a:t>History </a:t>
            </a:r>
          </a:p>
          <a:p>
            <a:endParaRPr lang="en-US" sz="1600" b="1" dirty="0">
              <a:solidFill>
                <a:schemeClr val="bg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solidFill>
                  <a:schemeClr val="bg1">
                    <a:lumMod val="50000"/>
                  </a:schemeClr>
                </a:solidFill>
                <a:latin typeface="Arial" panose="020B0604020202020204" pitchFamily="34" charset="0"/>
                <a:cs typeface="Arial" panose="020B0604020202020204" pitchFamily="34" charset="0"/>
              </a:rPr>
              <a:t>NYS Department of Social Welfare, </a:t>
            </a:r>
            <a:r>
              <a:rPr lang="en-US" sz="1400" b="1" dirty="0">
                <a:solidFill>
                  <a:schemeClr val="bg1">
                    <a:lumMod val="50000"/>
                  </a:schemeClr>
                </a:solidFill>
                <a:latin typeface="Arial" panose="020B0604020202020204" pitchFamily="34" charset="0"/>
                <a:cs typeface="Arial" panose="020B0604020202020204" pitchFamily="34" charset="0"/>
              </a:rPr>
              <a:t>July 1, 1924</a:t>
            </a:r>
            <a:r>
              <a:rPr lang="en-US" sz="1400" dirty="0">
                <a:solidFill>
                  <a:schemeClr val="bg1">
                    <a:lumMod val="50000"/>
                  </a:schemeClr>
                </a:solidFill>
                <a:latin typeface="Arial" panose="020B0604020202020204" pitchFamily="34" charset="0"/>
                <a:cs typeface="Arial" panose="020B0604020202020204" pitchFamily="34" charset="0"/>
              </a:rPr>
              <a:t>, Section 39 – Created Indian Affairs.</a:t>
            </a:r>
          </a:p>
          <a:p>
            <a:pPr marL="285750" indent="-285750">
              <a:spcBef>
                <a:spcPts val="1200"/>
              </a:spcBef>
              <a:buFont typeface="Arial" panose="020B0604020202020204" pitchFamily="34" charset="0"/>
              <a:buChar char="•"/>
            </a:pPr>
            <a:r>
              <a:rPr lang="en-US" sz="1400" dirty="0">
                <a:solidFill>
                  <a:schemeClr val="bg1">
                    <a:lumMod val="50000"/>
                  </a:schemeClr>
                </a:solidFill>
                <a:latin typeface="Arial" panose="020B0604020202020204" pitchFamily="34" charset="0"/>
                <a:cs typeface="Arial" panose="020B0604020202020204" pitchFamily="34" charset="0"/>
              </a:rPr>
              <a:t>The office’s broad and general responsibilities for Native American Services are found in Section 39. “Indian Affairs” of New York State Social Services Law enacted in 1924 conferred upon the office most of the state’s responsibilities with respect to Native Americans.</a:t>
            </a:r>
          </a:p>
          <a:p>
            <a:pPr marL="285750" indent="-285750">
              <a:spcBef>
                <a:spcPts val="1200"/>
              </a:spcBef>
              <a:buFont typeface="Arial" panose="020B0604020202020204" pitchFamily="34" charset="0"/>
              <a:buChar char="•"/>
            </a:pPr>
            <a:r>
              <a:rPr lang="en-US" sz="1400" dirty="0">
                <a:solidFill>
                  <a:schemeClr val="bg1">
                    <a:lumMod val="50000"/>
                  </a:schemeClr>
                </a:solidFill>
                <a:latin typeface="Arial" panose="020B0604020202020204" pitchFamily="34" charset="0"/>
                <a:cs typeface="Arial" panose="020B0604020202020204" pitchFamily="34" charset="0"/>
              </a:rPr>
              <a:t>Historically, staff determined service eligibility for each Native American, as well as bore responsibility for health clinics, reservation schools and transportation needs. The commissioner was regarded as the “guardian of Native Americans” since they were considered wards of the state.</a:t>
            </a:r>
          </a:p>
          <a:p>
            <a:endParaRPr lang="en-US" sz="24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1407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688" y="590550"/>
            <a:ext cx="8440911" cy="400110"/>
          </a:xfrm>
          <a:prstGeom prst="rect">
            <a:avLst/>
          </a:prstGeom>
          <a:noFill/>
          <a:ln>
            <a:noFill/>
          </a:ln>
        </p:spPr>
        <p:txBody>
          <a:bodyPr wrap="square" rtlCol="0">
            <a:spAutoFit/>
          </a:bodyPr>
          <a:lstStyle/>
          <a:p>
            <a:r>
              <a:rPr lang="en-US" sz="2000" b="1" dirty="0">
                <a:solidFill>
                  <a:srgbClr val="002D73"/>
                </a:solidFill>
                <a:latin typeface="Arial" panose="020B0604020202020204" pitchFamily="34" charset="0"/>
                <a:cs typeface="Arial" panose="020B0604020202020204" pitchFamily="34" charset="0"/>
              </a:rPr>
              <a:t>Native American Services </a:t>
            </a:r>
          </a:p>
        </p:txBody>
      </p:sp>
      <p:sp>
        <p:nvSpPr>
          <p:cNvPr id="2" name="Rectangle 1"/>
          <p:cNvSpPr/>
          <p:nvPr/>
        </p:nvSpPr>
        <p:spPr>
          <a:xfrm>
            <a:off x="152400" y="133350"/>
            <a:ext cx="1447800" cy="171755"/>
          </a:xfrm>
          <a:prstGeom prst="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BDD0ED1C-AEAC-62DA-7CE0-58065DFBE46F}"/>
              </a:ext>
            </a:extLst>
          </p:cNvPr>
          <p:cNvSpPr txBox="1"/>
          <p:nvPr/>
        </p:nvSpPr>
        <p:spPr>
          <a:xfrm>
            <a:off x="257695" y="1040410"/>
            <a:ext cx="8581505" cy="3308598"/>
          </a:xfrm>
          <a:prstGeom prst="rect">
            <a:avLst/>
          </a:prstGeom>
          <a:noFill/>
          <a:ln>
            <a:noFill/>
          </a:ln>
        </p:spPr>
        <p:txBody>
          <a:bodyPr wrap="square" numCol="2" rtlCol="0">
            <a:spAutoFit/>
          </a:bodyPr>
          <a:lstStyle/>
          <a:p>
            <a:r>
              <a:rPr lang="en-US" sz="1600" b="1" dirty="0">
                <a:solidFill>
                  <a:schemeClr val="bg1">
                    <a:lumMod val="50000"/>
                  </a:schemeClr>
                </a:solidFill>
                <a:latin typeface="Arial" panose="020B0604020202020204" pitchFamily="34" charset="0"/>
                <a:cs typeface="Arial" panose="020B0604020202020204" pitchFamily="34" charset="0"/>
              </a:rPr>
              <a:t>Responsibilities </a:t>
            </a:r>
          </a:p>
          <a:p>
            <a:endParaRPr lang="en-US" sz="1600" b="1" dirty="0">
              <a:solidFill>
                <a:schemeClr val="bg1">
                  <a:lumMod val="50000"/>
                </a:schemeClr>
              </a:solidFill>
              <a:latin typeface="Arial" panose="020B0604020202020204" pitchFamily="34" charset="0"/>
              <a:cs typeface="Arial" panose="020B0604020202020204" pitchFamily="34" charset="0"/>
            </a:endParaRPr>
          </a:p>
          <a:p>
            <a:pPr marL="169863" indent="-169863">
              <a:buFont typeface="Arial" pitchFamily="34" charset="0"/>
              <a:buChar char="•"/>
            </a:pPr>
            <a:r>
              <a:rPr lang="en-US" sz="1400" dirty="0">
                <a:solidFill>
                  <a:srgbClr val="646569"/>
                </a:solidFill>
                <a:latin typeface="Arial" panose="020B0604020202020204" pitchFamily="34" charset="0"/>
                <a:cs typeface="Arial" panose="020B0604020202020204" pitchFamily="34" charset="0"/>
              </a:rPr>
              <a:t>Serve as a liaison between state agencies and tribal groups.</a:t>
            </a:r>
          </a:p>
          <a:p>
            <a:pPr marL="169863" indent="-169863">
              <a:spcBef>
                <a:spcPts val="600"/>
              </a:spcBef>
              <a:buFont typeface="Arial" pitchFamily="34" charset="0"/>
              <a:buChar char="•"/>
            </a:pPr>
            <a:r>
              <a:rPr lang="en-US" sz="1400" dirty="0">
                <a:solidFill>
                  <a:srgbClr val="646569"/>
                </a:solidFill>
                <a:latin typeface="Arial" panose="020B0604020202020204" pitchFamily="34" charset="0"/>
                <a:cs typeface="Arial" panose="020B0604020202020204" pitchFamily="34" charset="0"/>
              </a:rPr>
              <a:t>Support statewide compliance of the Federal Indian Child Welfare Act (ICWA). </a:t>
            </a:r>
          </a:p>
          <a:p>
            <a:pPr marL="169863" indent="-169863">
              <a:spcBef>
                <a:spcPts val="600"/>
              </a:spcBef>
              <a:buFont typeface="Arial" pitchFamily="34" charset="0"/>
              <a:buChar char="•"/>
            </a:pPr>
            <a:r>
              <a:rPr lang="en-US" sz="1400" dirty="0">
                <a:solidFill>
                  <a:srgbClr val="646569"/>
                </a:solidFill>
                <a:latin typeface="Arial" panose="020B0604020202020204" pitchFamily="34" charset="0"/>
                <a:cs typeface="Arial" panose="020B0604020202020204" pitchFamily="34" charset="0"/>
              </a:rPr>
              <a:t>Mediation with local social services districts over ICWA.</a:t>
            </a:r>
          </a:p>
          <a:p>
            <a:pPr marL="169863" indent="-169863">
              <a:spcBef>
                <a:spcPts val="600"/>
              </a:spcBef>
              <a:buFont typeface="Arial" pitchFamily="34" charset="0"/>
              <a:buChar char="•"/>
            </a:pPr>
            <a:r>
              <a:rPr lang="en-US" sz="1400" dirty="0">
                <a:solidFill>
                  <a:srgbClr val="646569"/>
                </a:solidFill>
                <a:latin typeface="Arial" panose="020B0604020202020204" pitchFamily="34" charset="0"/>
                <a:cs typeface="Arial" panose="020B0604020202020204" pitchFamily="34" charset="0"/>
              </a:rPr>
              <a:t>Information and consultation to both public and private agencies, educational institutes and individuals.</a:t>
            </a:r>
          </a:p>
          <a:p>
            <a:pPr marL="169863" indent="-169863">
              <a:spcBef>
                <a:spcPts val="600"/>
              </a:spcBef>
              <a:buFont typeface="Arial" pitchFamily="34" charset="0"/>
              <a:buChar char="•"/>
            </a:pPr>
            <a:r>
              <a:rPr lang="en-US" sz="1400" dirty="0">
                <a:solidFill>
                  <a:srgbClr val="646569"/>
                </a:solidFill>
                <a:latin typeface="Arial" panose="020B0604020202020204" pitchFamily="34" charset="0"/>
                <a:cs typeface="Arial" panose="020B0604020202020204" pitchFamily="34" charset="0"/>
              </a:rPr>
              <a:t>Payment of annuities and related obligations to the state’s various Indian nations.</a:t>
            </a:r>
          </a:p>
          <a:p>
            <a:pPr marL="169863" indent="-169863">
              <a:spcBef>
                <a:spcPts val="600"/>
              </a:spcBef>
              <a:buFont typeface="Arial" pitchFamily="34" charset="0"/>
              <a:buChar char="•"/>
            </a:pPr>
            <a:endParaRPr lang="en-US" sz="1400" dirty="0">
              <a:solidFill>
                <a:srgbClr val="646569"/>
              </a:solidFill>
              <a:latin typeface="Arial" panose="020B0604020202020204" pitchFamily="34" charset="0"/>
              <a:cs typeface="Arial" panose="020B0604020202020204" pitchFamily="34" charset="0"/>
            </a:endParaRPr>
          </a:p>
          <a:p>
            <a:pPr marL="112713" indent="-112713">
              <a:buFont typeface="Arial" pitchFamily="34" charset="0"/>
              <a:buChar char="•"/>
            </a:pPr>
            <a:endParaRPr lang="en-US" sz="1400" dirty="0">
              <a:solidFill>
                <a:srgbClr val="646569"/>
              </a:solidFill>
              <a:latin typeface="Arial" panose="020B0604020202020204" pitchFamily="34" charset="0"/>
              <a:cs typeface="Arial" panose="020B0604020202020204" pitchFamily="34" charset="0"/>
            </a:endParaRPr>
          </a:p>
          <a:p>
            <a:pPr marL="112713" indent="-112713">
              <a:buFont typeface="Arial" pitchFamily="34" charset="0"/>
              <a:buChar char="•"/>
            </a:pPr>
            <a:r>
              <a:rPr lang="en-US" sz="1400" dirty="0">
                <a:solidFill>
                  <a:srgbClr val="646569"/>
                </a:solidFill>
                <a:latin typeface="Arial" panose="020B0604020202020204" pitchFamily="34" charset="0"/>
                <a:cs typeface="Arial" panose="020B0604020202020204" pitchFamily="34" charset="0"/>
              </a:rPr>
              <a:t>Providing technical assistance on issues which may be before courts.</a:t>
            </a:r>
          </a:p>
          <a:p>
            <a:pPr marL="112713" indent="-112713">
              <a:spcBef>
                <a:spcPts val="1200"/>
              </a:spcBef>
              <a:buFont typeface="Arial" pitchFamily="34" charset="0"/>
              <a:buChar char="•"/>
            </a:pPr>
            <a:r>
              <a:rPr lang="en-US" sz="1400" dirty="0">
                <a:solidFill>
                  <a:srgbClr val="646569"/>
                </a:solidFill>
                <a:latin typeface="Arial" panose="020B0604020202020204" pitchFamily="34" charset="0"/>
                <a:cs typeface="Arial" panose="020B0604020202020204" pitchFamily="34" charset="0"/>
              </a:rPr>
              <a:t>Helping obtain tribal identity and supporting the importance of cultural identity for Native American children in foster care.</a:t>
            </a:r>
          </a:p>
          <a:p>
            <a:pPr marL="112713" indent="-112713">
              <a:spcBef>
                <a:spcPts val="1200"/>
              </a:spcBef>
              <a:buFont typeface="Arial" pitchFamily="34" charset="0"/>
              <a:buChar char="•"/>
            </a:pPr>
            <a:r>
              <a:rPr lang="en-US" sz="1400" dirty="0">
                <a:solidFill>
                  <a:srgbClr val="646569"/>
                </a:solidFill>
                <a:latin typeface="Arial" panose="020B0604020202020204" pitchFamily="34" charset="0"/>
                <a:cs typeface="Arial" panose="020B0604020202020204" pitchFamily="34" charset="0"/>
              </a:rPr>
              <a:t>Supervision and maintenance of the Tonawanda Indian Community House (TICH).</a:t>
            </a:r>
          </a:p>
          <a:p>
            <a:pPr marL="169863" indent="-169863">
              <a:spcBef>
                <a:spcPts val="600"/>
              </a:spcBef>
              <a:buFont typeface="Arial" pitchFamily="34" charset="0"/>
              <a:buChar char="•"/>
            </a:pPr>
            <a:endParaRPr lang="en-US" sz="1600" dirty="0">
              <a:solidFill>
                <a:srgbClr val="646569"/>
              </a:solidFill>
              <a:latin typeface="Arial" panose="020B0604020202020204" pitchFamily="34" charset="0"/>
              <a:cs typeface="Arial" panose="020B0604020202020204" pitchFamily="34" charset="0"/>
            </a:endParaRPr>
          </a:p>
          <a:p>
            <a:endParaRPr lang="en-US" sz="24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6020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18417" y="438150"/>
            <a:ext cx="2362200" cy="1015663"/>
          </a:xfrm>
          <a:prstGeom prst="rect">
            <a:avLst/>
          </a:prstGeom>
          <a:noFill/>
          <a:ln>
            <a:noFill/>
          </a:ln>
        </p:spPr>
        <p:txBody>
          <a:bodyPr wrap="square" rtlCol="0">
            <a:spAutoFit/>
          </a:bodyPr>
          <a:lstStyle/>
          <a:p>
            <a:r>
              <a:rPr lang="en-US" sz="2000" b="1" dirty="0">
                <a:solidFill>
                  <a:srgbClr val="002D73"/>
                </a:solidFill>
                <a:latin typeface="Arial" panose="020B0604020202020204" pitchFamily="34" charset="0"/>
                <a:cs typeface="Arial" panose="020B0604020202020204" pitchFamily="34" charset="0"/>
              </a:rPr>
              <a:t>New York States Native American Territories</a:t>
            </a:r>
          </a:p>
        </p:txBody>
      </p:sp>
      <p:sp>
        <p:nvSpPr>
          <p:cNvPr id="2" name="Rectangle 1"/>
          <p:cNvSpPr/>
          <p:nvPr/>
        </p:nvSpPr>
        <p:spPr>
          <a:xfrm>
            <a:off x="152400" y="151243"/>
            <a:ext cx="1447800" cy="153862"/>
          </a:xfrm>
          <a:prstGeom prst="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DC15B074-8D48-4A46-ADA4-E70DBFBDCADF}"/>
              </a:ext>
            </a:extLst>
          </p:cNvPr>
          <p:cNvPicPr>
            <a:picLocks noChangeAspect="1"/>
          </p:cNvPicPr>
          <p:nvPr/>
        </p:nvPicPr>
        <p:blipFill>
          <a:blip r:embed="rId3"/>
          <a:stretch>
            <a:fillRect/>
          </a:stretch>
        </p:blipFill>
        <p:spPr>
          <a:xfrm>
            <a:off x="63799" y="438150"/>
            <a:ext cx="6858594" cy="4554107"/>
          </a:xfrm>
          <a:prstGeom prst="rect">
            <a:avLst/>
          </a:prstGeom>
        </p:spPr>
      </p:pic>
    </p:spTree>
    <p:extLst>
      <p:ext uri="{BB962C8B-B14F-4D97-AF65-F5344CB8AC3E}">
        <p14:creationId xmlns:p14="http://schemas.microsoft.com/office/powerpoint/2010/main" val="4177346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688" y="590550"/>
            <a:ext cx="8440911" cy="400110"/>
          </a:xfrm>
          <a:prstGeom prst="rect">
            <a:avLst/>
          </a:prstGeom>
          <a:noFill/>
          <a:ln>
            <a:noFill/>
          </a:ln>
        </p:spPr>
        <p:txBody>
          <a:bodyPr wrap="square" rtlCol="0">
            <a:spAutoFit/>
          </a:bodyPr>
          <a:lstStyle/>
          <a:p>
            <a:r>
              <a:rPr lang="en-US" sz="2000" b="1" dirty="0">
                <a:solidFill>
                  <a:srgbClr val="002D73"/>
                </a:solidFill>
                <a:latin typeface="Arial" panose="020B0604020202020204" pitchFamily="34" charset="0"/>
                <a:cs typeface="Arial" panose="020B0604020202020204" pitchFamily="34" charset="0"/>
              </a:rPr>
              <a:t>Native American Services </a:t>
            </a:r>
          </a:p>
        </p:txBody>
      </p:sp>
      <p:sp>
        <p:nvSpPr>
          <p:cNvPr id="2" name="Rectangle 1"/>
          <p:cNvSpPr/>
          <p:nvPr/>
        </p:nvSpPr>
        <p:spPr>
          <a:xfrm>
            <a:off x="152400" y="133350"/>
            <a:ext cx="1447800" cy="171755"/>
          </a:xfrm>
          <a:prstGeom prst="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BDD0ED1C-AEAC-62DA-7CE0-58065DFBE46F}"/>
              </a:ext>
            </a:extLst>
          </p:cNvPr>
          <p:cNvSpPr txBox="1"/>
          <p:nvPr/>
        </p:nvSpPr>
        <p:spPr>
          <a:xfrm>
            <a:off x="257695" y="1040410"/>
            <a:ext cx="3933305" cy="3585597"/>
          </a:xfrm>
          <a:prstGeom prst="rect">
            <a:avLst/>
          </a:prstGeom>
          <a:noFill/>
          <a:ln>
            <a:noFill/>
          </a:ln>
        </p:spPr>
        <p:txBody>
          <a:bodyPr wrap="square" numCol="1" rtlCol="0">
            <a:spAutoFit/>
          </a:bodyPr>
          <a:lstStyle/>
          <a:p>
            <a:r>
              <a:rPr lang="en-US" sz="1600" b="1" dirty="0">
                <a:solidFill>
                  <a:schemeClr val="bg1">
                    <a:lumMod val="50000"/>
                  </a:schemeClr>
                </a:solidFill>
                <a:latin typeface="Arial" panose="020B0604020202020204" pitchFamily="34" charset="0"/>
                <a:cs typeface="Arial" panose="020B0604020202020204" pitchFamily="34" charset="0"/>
              </a:rPr>
              <a:t>Facts</a:t>
            </a:r>
          </a:p>
          <a:p>
            <a:endParaRPr lang="en-US" sz="1600" b="1" dirty="0">
              <a:solidFill>
                <a:schemeClr val="bg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solidFill>
                  <a:srgbClr val="646569"/>
                </a:solidFill>
                <a:latin typeface="Arial" panose="020B0604020202020204" pitchFamily="34" charset="0"/>
                <a:cs typeface="Arial" panose="020B0604020202020204" pitchFamily="34" charset="0"/>
              </a:rPr>
              <a:t>There are nine recognized Native American nations/tribes in New York State and </a:t>
            </a:r>
            <a:r>
              <a:rPr lang="en-US" sz="1400" b="1" dirty="0">
                <a:solidFill>
                  <a:srgbClr val="646569"/>
                </a:solidFill>
                <a:latin typeface="Arial" panose="020B0604020202020204" pitchFamily="34" charset="0"/>
                <a:cs typeface="Arial" panose="020B0604020202020204" pitchFamily="34" charset="0"/>
              </a:rPr>
              <a:t>574</a:t>
            </a:r>
            <a:r>
              <a:rPr lang="en-US" sz="1400" dirty="0">
                <a:solidFill>
                  <a:srgbClr val="646569"/>
                </a:solidFill>
                <a:latin typeface="Arial" panose="020B0604020202020204" pitchFamily="34" charset="0"/>
                <a:cs typeface="Arial" panose="020B0604020202020204" pitchFamily="34" charset="0"/>
              </a:rPr>
              <a:t> federally and almost </a:t>
            </a:r>
            <a:r>
              <a:rPr lang="en-US" sz="1400" b="1" dirty="0">
                <a:solidFill>
                  <a:srgbClr val="646569"/>
                </a:solidFill>
                <a:latin typeface="Arial" panose="020B0604020202020204" pitchFamily="34" charset="0"/>
                <a:cs typeface="Arial" panose="020B0604020202020204" pitchFamily="34" charset="0"/>
              </a:rPr>
              <a:t>600</a:t>
            </a:r>
            <a:r>
              <a:rPr lang="en-US" sz="1400" dirty="0">
                <a:solidFill>
                  <a:srgbClr val="646569"/>
                </a:solidFill>
                <a:latin typeface="Arial" panose="020B0604020202020204" pitchFamily="34" charset="0"/>
                <a:cs typeface="Arial" panose="020B0604020202020204" pitchFamily="34" charset="0"/>
              </a:rPr>
              <a:t> state recognized tribes in the United States.</a:t>
            </a:r>
          </a:p>
          <a:p>
            <a:pPr marL="285750" indent="-285750">
              <a:spcBef>
                <a:spcPts val="1200"/>
              </a:spcBef>
              <a:buFont typeface="Arial" panose="020B0604020202020204" pitchFamily="34" charset="0"/>
              <a:buChar char="•"/>
            </a:pPr>
            <a:r>
              <a:rPr lang="en-US" sz="1400" dirty="0">
                <a:solidFill>
                  <a:srgbClr val="646569"/>
                </a:solidFill>
                <a:latin typeface="Arial" panose="020B0604020202020204" pitchFamily="34" charset="0"/>
                <a:cs typeface="Arial" panose="020B0604020202020204" pitchFamily="34" charset="0"/>
              </a:rPr>
              <a:t>The majority of Native Americans living in New York State do not reside on reservations. They live in rural areas as well as large urban centers, with an estimated (in 2020 Census) </a:t>
            </a:r>
            <a:r>
              <a:rPr lang="en-US" sz="1400" b="1" dirty="0">
                <a:solidFill>
                  <a:srgbClr val="646569"/>
                </a:solidFill>
                <a:latin typeface="Arial" panose="020B0604020202020204" pitchFamily="34" charset="0"/>
                <a:cs typeface="Arial" panose="020B0604020202020204" pitchFamily="34" charset="0"/>
              </a:rPr>
              <a:t>86,218</a:t>
            </a:r>
            <a:r>
              <a:rPr lang="en-US" sz="1400" dirty="0">
                <a:solidFill>
                  <a:srgbClr val="646569"/>
                </a:solidFill>
                <a:latin typeface="Arial" panose="020B0604020202020204" pitchFamily="34" charset="0"/>
                <a:cs typeface="Arial" panose="020B0604020202020204" pitchFamily="34" charset="0"/>
              </a:rPr>
              <a:t> living in New York City.</a:t>
            </a:r>
          </a:p>
          <a:p>
            <a:pPr>
              <a:spcBef>
                <a:spcPts val="600"/>
              </a:spcBef>
            </a:pPr>
            <a:endParaRPr lang="en-US" sz="1600" dirty="0">
              <a:solidFill>
                <a:srgbClr val="646569"/>
              </a:solidFill>
              <a:latin typeface="Arial" panose="020B0604020202020204" pitchFamily="34" charset="0"/>
              <a:cs typeface="Arial" panose="020B0604020202020204" pitchFamily="34" charset="0"/>
            </a:endParaRPr>
          </a:p>
          <a:p>
            <a:endParaRPr lang="en-US" sz="2400" dirty="0">
              <a:solidFill>
                <a:srgbClr val="646569"/>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129E2AED-2588-3C9B-9805-0FBD9638B131}"/>
              </a:ext>
            </a:extLst>
          </p:cNvPr>
          <p:cNvPicPr>
            <a:picLocks noChangeAspect="1"/>
          </p:cNvPicPr>
          <p:nvPr/>
        </p:nvPicPr>
        <p:blipFill rotWithShape="1">
          <a:blip r:embed="rId4"/>
          <a:srcRect l="-1943" r="21570"/>
          <a:stretch/>
        </p:blipFill>
        <p:spPr>
          <a:xfrm>
            <a:off x="4495800" y="514350"/>
            <a:ext cx="4296414" cy="3562350"/>
          </a:xfrm>
          <a:prstGeom prst="rect">
            <a:avLst/>
          </a:prstGeom>
          <a:effectLst>
            <a:softEdge rad="63500"/>
          </a:effectLst>
        </p:spPr>
      </p:pic>
    </p:spTree>
    <p:extLst>
      <p:ext uri="{BB962C8B-B14F-4D97-AF65-F5344CB8AC3E}">
        <p14:creationId xmlns:p14="http://schemas.microsoft.com/office/powerpoint/2010/main" val="2924324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688" y="590550"/>
            <a:ext cx="8440911" cy="400110"/>
          </a:xfrm>
          <a:prstGeom prst="rect">
            <a:avLst/>
          </a:prstGeom>
          <a:noFill/>
          <a:ln>
            <a:noFill/>
          </a:ln>
        </p:spPr>
        <p:txBody>
          <a:bodyPr wrap="square" rtlCol="0">
            <a:spAutoFit/>
          </a:bodyPr>
          <a:lstStyle/>
          <a:p>
            <a:r>
              <a:rPr lang="en-US" sz="2000" b="1" dirty="0">
                <a:solidFill>
                  <a:srgbClr val="002D73"/>
                </a:solidFill>
                <a:latin typeface="Arial" panose="020B0604020202020204" pitchFamily="34" charset="0"/>
                <a:cs typeface="Arial" panose="020B0604020202020204" pitchFamily="34" charset="0"/>
              </a:rPr>
              <a:t>New York Native American Population  </a:t>
            </a:r>
          </a:p>
        </p:txBody>
      </p:sp>
      <p:sp>
        <p:nvSpPr>
          <p:cNvPr id="2" name="Rectangle 1"/>
          <p:cNvSpPr/>
          <p:nvPr/>
        </p:nvSpPr>
        <p:spPr>
          <a:xfrm>
            <a:off x="152400" y="133350"/>
            <a:ext cx="1447800" cy="171755"/>
          </a:xfrm>
          <a:prstGeom prst="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BDD0ED1C-AEAC-62DA-7CE0-58065DFBE46F}"/>
              </a:ext>
            </a:extLst>
          </p:cNvPr>
          <p:cNvSpPr txBox="1"/>
          <p:nvPr/>
        </p:nvSpPr>
        <p:spPr>
          <a:xfrm>
            <a:off x="257695" y="1040410"/>
            <a:ext cx="7971905" cy="3293209"/>
          </a:xfrm>
          <a:prstGeom prst="rect">
            <a:avLst/>
          </a:prstGeom>
          <a:noFill/>
          <a:ln>
            <a:noFill/>
          </a:ln>
        </p:spPr>
        <p:txBody>
          <a:bodyPr wrap="square" numCol="1" rtlCol="0">
            <a:spAutoFit/>
          </a:bodyPr>
          <a:lstStyle/>
          <a:p>
            <a:r>
              <a:rPr lang="en-US" sz="1600" b="1" dirty="0">
                <a:solidFill>
                  <a:schemeClr val="bg1">
                    <a:lumMod val="50000"/>
                  </a:schemeClr>
                </a:solidFill>
                <a:latin typeface="Arial" panose="020B0604020202020204" pitchFamily="34" charset="0"/>
                <a:cs typeface="Arial" panose="020B0604020202020204" pitchFamily="34" charset="0"/>
              </a:rPr>
              <a:t>Data from the 2020 US Census </a:t>
            </a:r>
          </a:p>
          <a:p>
            <a:pPr marL="285750" indent="-285750">
              <a:spcBef>
                <a:spcPts val="600"/>
              </a:spcBef>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20,201,249 Total Population</a:t>
            </a:r>
          </a:p>
          <a:p>
            <a:pPr marL="285750" indent="-285750">
              <a:spcBef>
                <a:spcPts val="600"/>
              </a:spcBef>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149,690 identify as American Indian alone</a:t>
            </a:r>
          </a:p>
          <a:p>
            <a:pPr marL="285750" indent="-285750">
              <a:spcBef>
                <a:spcPts val="600"/>
              </a:spcBef>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153,525 identify as American Indian in combination with one other race </a:t>
            </a:r>
          </a:p>
          <a:p>
            <a:pPr marL="742950" lvl="1" indent="-285750">
              <a:spcBef>
                <a:spcPts val="600"/>
              </a:spcBef>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113,950 – American Indian and White </a:t>
            </a:r>
          </a:p>
          <a:p>
            <a:pPr marL="742950" lvl="1" indent="-285750">
              <a:spcBef>
                <a:spcPts val="600"/>
              </a:spcBef>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33,617 – American Indian and some other race </a:t>
            </a:r>
          </a:p>
          <a:p>
            <a:pPr marL="742950" lvl="1" indent="-285750">
              <a:spcBef>
                <a:spcPts val="600"/>
              </a:spcBef>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5,958 – American Indian and Asian </a:t>
            </a:r>
          </a:p>
          <a:p>
            <a:pPr lvl="1">
              <a:spcBef>
                <a:spcPts val="600"/>
              </a:spcBef>
            </a:pPr>
            <a:endParaRPr lang="en-US" sz="1600" dirty="0">
              <a:solidFill>
                <a:srgbClr val="646569"/>
              </a:solidFill>
              <a:latin typeface="Arial" panose="020B0604020202020204" pitchFamily="34" charset="0"/>
              <a:cs typeface="Arial" panose="020B0604020202020204" pitchFamily="34" charset="0"/>
            </a:endParaRPr>
          </a:p>
          <a:p>
            <a:pPr lvl="1">
              <a:spcBef>
                <a:spcPts val="600"/>
              </a:spcBef>
            </a:pPr>
            <a:r>
              <a:rPr lang="en-US" sz="1600" b="1" dirty="0">
                <a:solidFill>
                  <a:srgbClr val="646569"/>
                </a:solidFill>
                <a:latin typeface="Arial" panose="020B0604020202020204" pitchFamily="34" charset="0"/>
                <a:cs typeface="Arial" panose="020B0604020202020204" pitchFamily="34" charset="0"/>
              </a:rPr>
              <a:t>1.5% </a:t>
            </a:r>
            <a:r>
              <a:rPr lang="en-US" sz="1600" dirty="0">
                <a:solidFill>
                  <a:srgbClr val="646569"/>
                </a:solidFill>
                <a:latin typeface="Arial" panose="020B0604020202020204" pitchFamily="34" charset="0"/>
                <a:cs typeface="Arial" panose="020B0604020202020204" pitchFamily="34" charset="0"/>
              </a:rPr>
              <a:t>of the New York State Population </a:t>
            </a:r>
          </a:p>
          <a:p>
            <a:endParaRPr lang="en-US" sz="24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129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809750"/>
            <a:ext cx="4572000" cy="1323439"/>
          </a:xfrm>
          <a:prstGeom prst="rect">
            <a:avLst/>
          </a:prstGeom>
          <a:noFill/>
          <a:ln>
            <a:noFill/>
          </a:ln>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Native American Juvenile Justice </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3475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688" y="590550"/>
            <a:ext cx="8440911" cy="400110"/>
          </a:xfrm>
          <a:prstGeom prst="rect">
            <a:avLst/>
          </a:prstGeom>
          <a:noFill/>
          <a:ln>
            <a:noFill/>
          </a:ln>
        </p:spPr>
        <p:txBody>
          <a:bodyPr wrap="square" rtlCol="0">
            <a:spAutoFit/>
          </a:bodyPr>
          <a:lstStyle/>
          <a:p>
            <a:r>
              <a:rPr lang="en-US" sz="2000" b="1" dirty="0">
                <a:solidFill>
                  <a:srgbClr val="002D73"/>
                </a:solidFill>
                <a:latin typeface="Arial" panose="020B0604020202020204" pitchFamily="34" charset="0"/>
                <a:cs typeface="Arial" panose="020B0604020202020204" pitchFamily="34" charset="0"/>
              </a:rPr>
              <a:t>Economic Inequities </a:t>
            </a:r>
          </a:p>
        </p:txBody>
      </p:sp>
      <p:sp>
        <p:nvSpPr>
          <p:cNvPr id="2" name="Rectangle 1"/>
          <p:cNvSpPr/>
          <p:nvPr/>
        </p:nvSpPr>
        <p:spPr>
          <a:xfrm>
            <a:off x="152400" y="133350"/>
            <a:ext cx="1447800" cy="171755"/>
          </a:xfrm>
          <a:prstGeom prst="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BDD0ED1C-AEAC-62DA-7CE0-58065DFBE46F}"/>
              </a:ext>
            </a:extLst>
          </p:cNvPr>
          <p:cNvSpPr txBox="1"/>
          <p:nvPr/>
        </p:nvSpPr>
        <p:spPr>
          <a:xfrm>
            <a:off x="457200" y="790605"/>
            <a:ext cx="7133705" cy="4693593"/>
          </a:xfrm>
          <a:prstGeom prst="rect">
            <a:avLst/>
          </a:prstGeom>
          <a:noFill/>
          <a:ln>
            <a:noFill/>
          </a:ln>
        </p:spPr>
        <p:txBody>
          <a:bodyPr wrap="square" numCol="1" rtlCol="0">
            <a:spAutoFit/>
          </a:bodyPr>
          <a:lstStyle/>
          <a:p>
            <a:endParaRPr lang="en-US" sz="1600" b="1" dirty="0">
              <a:solidFill>
                <a:schemeClr val="bg1">
                  <a:lumMod val="50000"/>
                </a:schemeClr>
              </a:solidFill>
              <a:latin typeface="Arial" panose="020B0604020202020204" pitchFamily="34" charset="0"/>
              <a:cs typeface="Arial" panose="020B0604020202020204" pitchFamily="34" charset="0"/>
            </a:endParaRPr>
          </a:p>
          <a:p>
            <a:pPr algn="l">
              <a:buFont typeface="Arial" panose="020B0604020202020204" pitchFamily="34" charset="0"/>
              <a:buChar char="•"/>
            </a:pPr>
            <a:r>
              <a:rPr lang="en-US" sz="1400" b="0" i="0" dirty="0">
                <a:solidFill>
                  <a:srgbClr val="3C3C3C"/>
                </a:solidFill>
                <a:effectLst/>
                <a:latin typeface="Arial" panose="020B0604020202020204" pitchFamily="34" charset="0"/>
                <a:cs typeface="Arial" panose="020B0604020202020204" pitchFamily="34" charset="0"/>
              </a:rPr>
              <a:t>In 2022, </a:t>
            </a:r>
            <a:r>
              <a:rPr lang="en-US" sz="1400" b="0" i="0" u="none" strike="noStrike" dirty="0">
                <a:solidFill>
                  <a:srgbClr val="63771F"/>
                </a:solidFill>
                <a:effectLst/>
                <a:latin typeface="Arial" panose="020B0604020202020204" pitchFamily="34" charset="0"/>
                <a:cs typeface="Arial" panose="020B0604020202020204" pitchFamily="34" charset="0"/>
                <a:hlinkClick r:id="rId4" tooltip="Children in Poverty by Race and Ethnicity in the United States"/>
              </a:rPr>
              <a:t>near­ly one-third (29%) of AI/AN chil­dren were liv­ing in pover­ty</a:t>
            </a:r>
            <a:r>
              <a:rPr lang="en-US" sz="1400" b="0" i="0" dirty="0">
                <a:solidFill>
                  <a:srgbClr val="3C3C3C"/>
                </a:solidFill>
                <a:effectLst/>
                <a:latin typeface="Arial" panose="020B0604020202020204" pitchFamily="34" charset="0"/>
                <a:cs typeface="Arial" panose="020B0604020202020204" pitchFamily="34" charset="0"/>
              </a:rPr>
              <a:t>, almost dou­ble the nation­al rate of 16%. The AI/AN child pover­ty rate has remained well above the nation­al lev­el for decades.</a:t>
            </a:r>
          </a:p>
          <a:p>
            <a:pPr algn="l">
              <a:buFont typeface="Arial" panose="020B0604020202020204" pitchFamily="34" charset="0"/>
              <a:buChar char="•"/>
            </a:pPr>
            <a:endParaRPr lang="en-US" sz="1400" b="0" i="0" dirty="0">
              <a:solidFill>
                <a:srgbClr val="3C3C3C"/>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n-US" sz="1400" b="0" i="0" dirty="0">
                <a:solidFill>
                  <a:srgbClr val="3C3C3C"/>
                </a:solidFill>
                <a:effectLst/>
                <a:latin typeface="Arial" panose="020B0604020202020204" pitchFamily="34" charset="0"/>
                <a:cs typeface="Arial" panose="020B0604020202020204" pitchFamily="34" charset="0"/>
              </a:rPr>
              <a:t>AI/AN kids are </a:t>
            </a:r>
            <a:r>
              <a:rPr lang="en-US" sz="1400" b="0" i="0" u="sng" dirty="0">
                <a:solidFill>
                  <a:srgbClr val="63771F"/>
                </a:solidFill>
                <a:effectLst/>
                <a:latin typeface="Arial" panose="020B0604020202020204" pitchFamily="34" charset="0"/>
                <a:cs typeface="Arial" panose="020B0604020202020204" pitchFamily="34" charset="0"/>
                <a:hlinkClick r:id="rId5" tooltip="Children Living in High-Poverty Areas by Race and Ethnicity in the United States"/>
              </a:rPr>
              <a:t>near­ly three times as like­ly to live in high-pover­ty</a:t>
            </a:r>
            <a:r>
              <a:rPr lang="en-US" sz="1400" b="0" i="0" dirty="0">
                <a:solidFill>
                  <a:srgbClr val="3C3C3C"/>
                </a:solidFill>
                <a:effectLst/>
                <a:latin typeface="Arial" panose="020B0604020202020204" pitchFamily="34" charset="0"/>
                <a:cs typeface="Arial" panose="020B0604020202020204" pitchFamily="34" charset="0"/>
              </a:rPr>
              <a:t> neigh­bor­hoods com­pared to their coun­ter­parts: 22% vs. 8%, accord­ing to 2017–2021 data. This trend has held since the KIDS COUNT Data Cen­ter began track­ing this mea­sure in 2006–2010.</a:t>
            </a:r>
          </a:p>
          <a:p>
            <a:pPr algn="l">
              <a:buFont typeface="Arial" panose="020B0604020202020204" pitchFamily="34" charset="0"/>
              <a:buChar char="•"/>
            </a:pPr>
            <a:endParaRPr lang="en-US" sz="1400" b="0" i="0" dirty="0">
              <a:solidFill>
                <a:srgbClr val="3C3C3C"/>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n-US" sz="1400" b="0" i="0" dirty="0">
                <a:solidFill>
                  <a:srgbClr val="3C3C3C"/>
                </a:solidFill>
                <a:effectLst/>
                <a:latin typeface="Arial" panose="020B0604020202020204" pitchFamily="34" charset="0"/>
                <a:cs typeface="Arial" panose="020B0604020202020204" pitchFamily="34" charset="0"/>
              </a:rPr>
              <a:t>Just under half (43%) of AI/AN chil­dren live in fam­i­lies where </a:t>
            </a:r>
            <a:r>
              <a:rPr lang="en-US" sz="1400" b="0" i="0" u="none" strike="noStrike" dirty="0">
                <a:solidFill>
                  <a:srgbClr val="63771F"/>
                </a:solidFill>
                <a:effectLst/>
                <a:latin typeface="Arial" panose="020B0604020202020204" pitchFamily="34" charset="0"/>
                <a:cs typeface="Arial" panose="020B0604020202020204" pitchFamily="34" charset="0"/>
                <a:hlinkClick r:id="rId6" tooltip="Children whose Parents Lack Secure Employment by Race and Ethnicity in the United States"/>
              </a:rPr>
              <a:t>par­ents do not have secure, full-time employ­ment</a:t>
            </a:r>
            <a:r>
              <a:rPr lang="en-US" sz="1400" b="0" i="0" dirty="0">
                <a:solidFill>
                  <a:srgbClr val="3C3C3C"/>
                </a:solidFill>
                <a:effectLst/>
                <a:latin typeface="Arial" panose="020B0604020202020204" pitchFamily="34" charset="0"/>
                <a:cs typeface="Arial" panose="020B0604020202020204" pitchFamily="34" charset="0"/>
              </a:rPr>
              <a:t>, com­pared to 29% on aver­age in 2021. </a:t>
            </a:r>
          </a:p>
          <a:p>
            <a:pPr algn="l">
              <a:buFont typeface="Arial" panose="020B0604020202020204" pitchFamily="34" charset="0"/>
              <a:buChar char="•"/>
            </a:pPr>
            <a:endParaRPr lang="en-US" sz="1400" b="0" i="0" dirty="0">
              <a:solidFill>
                <a:srgbClr val="3C3C3C"/>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n-US" sz="1400" b="0" i="0" dirty="0">
                <a:solidFill>
                  <a:srgbClr val="3C3C3C"/>
                </a:solidFill>
                <a:effectLst/>
                <a:latin typeface="Arial" panose="020B0604020202020204" pitchFamily="34" charset="0"/>
                <a:cs typeface="Arial" panose="020B0604020202020204" pitchFamily="34" charset="0"/>
              </a:rPr>
              <a:t>About </a:t>
            </a:r>
            <a:r>
              <a:rPr lang="en-US" sz="1400" b="0" i="0" u="none" strike="noStrike" dirty="0">
                <a:solidFill>
                  <a:srgbClr val="63771F"/>
                </a:solidFill>
                <a:effectLst/>
                <a:latin typeface="Arial" panose="020B0604020202020204" pitchFamily="34" charset="0"/>
                <a:cs typeface="Arial" panose="020B0604020202020204" pitchFamily="34" charset="0"/>
                <a:hlinkClick r:id="rId7" tooltip="Teens ages 16 to 19 not in school or working by race in the United States"/>
              </a:rPr>
              <a:t>1 in 8 AI/AN teens ages 16–19 (12%) were not in school or work­ing</a:t>
            </a:r>
            <a:r>
              <a:rPr lang="en-US" sz="1400" b="0" i="0" dirty="0">
                <a:solidFill>
                  <a:srgbClr val="3C3C3C"/>
                </a:solidFill>
                <a:effectLst/>
                <a:latin typeface="Arial" panose="020B0604020202020204" pitchFamily="34" charset="0"/>
                <a:cs typeface="Arial" panose="020B0604020202020204" pitchFamily="34" charset="0"/>
              </a:rPr>
              <a:t> in 2021, out­pac­ing the nation­wide rate of 7%.</a:t>
            </a:r>
          </a:p>
          <a:p>
            <a:pPr algn="l">
              <a:buFont typeface="Arial" panose="020B0604020202020204" pitchFamily="34" charset="0"/>
              <a:buChar char="•"/>
            </a:pPr>
            <a:endParaRPr lang="en-US" sz="1400" b="0" i="0" dirty="0">
              <a:solidFill>
                <a:srgbClr val="3C3C3C"/>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n-US" sz="1400" b="0" i="0" dirty="0">
                <a:solidFill>
                  <a:srgbClr val="3C3C3C"/>
                </a:solidFill>
                <a:effectLst/>
                <a:latin typeface="Arial" panose="020B0604020202020204" pitchFamily="34" charset="0"/>
                <a:cs typeface="Arial" panose="020B0604020202020204" pitchFamily="34" charset="0"/>
              </a:rPr>
              <a:t>While the </a:t>
            </a:r>
            <a:r>
              <a:rPr lang="en-US" sz="1400" b="0" i="0" u="none" strike="noStrike" dirty="0">
                <a:solidFill>
                  <a:srgbClr val="63771F"/>
                </a:solidFill>
                <a:effectLst/>
                <a:latin typeface="Arial" panose="020B0604020202020204" pitchFamily="34" charset="0"/>
                <a:cs typeface="Arial" panose="020B0604020202020204" pitchFamily="34" charset="0"/>
                <a:hlinkClick r:id="rId8" tooltip="Median Family Income Among Households with Children by Race and Ethnicity in the United States"/>
              </a:rPr>
              <a:t>medi­an income for AI/AN fam­i­lies</a:t>
            </a:r>
            <a:r>
              <a:rPr lang="en-US" sz="1400" b="0" i="0" dirty="0">
                <a:solidFill>
                  <a:srgbClr val="3C3C3C"/>
                </a:solidFill>
                <a:effectLst/>
                <a:latin typeface="Arial" panose="020B0604020202020204" pitchFamily="34" charset="0"/>
                <a:cs typeface="Arial" panose="020B0604020202020204" pitchFamily="34" charset="0"/>
              </a:rPr>
              <a:t> with chil­dren has steadi­ly increased over the last decade, it remains far below the aver­age fam­i­ly income, and the gap has widened in recent years, reach­ing $53,900 vs. $84,200, respec­tive­ly, in 2021.</a:t>
            </a:r>
          </a:p>
          <a:p>
            <a:pPr>
              <a:spcBef>
                <a:spcPts val="600"/>
              </a:spcBef>
            </a:pPr>
            <a:endParaRPr lang="en-US" sz="1600" dirty="0">
              <a:solidFill>
                <a:srgbClr val="646569"/>
              </a:solidFill>
              <a:latin typeface="Arial" panose="020B0604020202020204" pitchFamily="34" charset="0"/>
              <a:cs typeface="Arial" panose="020B0604020202020204" pitchFamily="34" charset="0"/>
            </a:endParaRPr>
          </a:p>
          <a:p>
            <a:endParaRPr lang="en-US" sz="24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2677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688" y="590550"/>
            <a:ext cx="8440911" cy="400110"/>
          </a:xfrm>
          <a:prstGeom prst="rect">
            <a:avLst/>
          </a:prstGeom>
          <a:noFill/>
          <a:ln>
            <a:noFill/>
          </a:ln>
        </p:spPr>
        <p:txBody>
          <a:bodyPr wrap="square" rtlCol="0">
            <a:spAutoFit/>
          </a:bodyPr>
          <a:lstStyle/>
          <a:p>
            <a:r>
              <a:rPr lang="en-US" sz="2000" b="1" dirty="0">
                <a:solidFill>
                  <a:srgbClr val="002D73"/>
                </a:solidFill>
                <a:latin typeface="Arial" panose="020B0604020202020204" pitchFamily="34" charset="0"/>
                <a:cs typeface="Arial" panose="020B0604020202020204" pitchFamily="34" charset="0"/>
              </a:rPr>
              <a:t>Education Inequities  </a:t>
            </a:r>
          </a:p>
        </p:txBody>
      </p:sp>
      <p:sp>
        <p:nvSpPr>
          <p:cNvPr id="2" name="Rectangle 1"/>
          <p:cNvSpPr/>
          <p:nvPr/>
        </p:nvSpPr>
        <p:spPr>
          <a:xfrm>
            <a:off x="152400" y="133350"/>
            <a:ext cx="1447800" cy="171755"/>
          </a:xfrm>
          <a:prstGeom prst="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BDD0ED1C-AEAC-62DA-7CE0-58065DFBE46F}"/>
              </a:ext>
            </a:extLst>
          </p:cNvPr>
          <p:cNvSpPr txBox="1"/>
          <p:nvPr/>
        </p:nvSpPr>
        <p:spPr>
          <a:xfrm>
            <a:off x="457200" y="990660"/>
            <a:ext cx="7133705" cy="4139595"/>
          </a:xfrm>
          <a:prstGeom prst="rect">
            <a:avLst/>
          </a:prstGeom>
          <a:noFill/>
          <a:ln>
            <a:noFill/>
          </a:ln>
        </p:spPr>
        <p:txBody>
          <a:bodyPr wrap="square" numCol="1" rtlCol="0">
            <a:spAutoFit/>
          </a:bodyPr>
          <a:lstStyle/>
          <a:p>
            <a:endParaRPr lang="en-US" sz="1400" b="1" dirty="0">
              <a:solidFill>
                <a:schemeClr val="bg1">
                  <a:lumMod val="50000"/>
                </a:schemeClr>
              </a:solidFill>
              <a:latin typeface="Arial" panose="020B0604020202020204" pitchFamily="34" charset="0"/>
              <a:cs typeface="Arial" panose="020B0604020202020204" pitchFamily="34" charset="0"/>
            </a:endParaRPr>
          </a:p>
          <a:p>
            <a:pPr algn="l">
              <a:buFont typeface="Arial" panose="020B0604020202020204" pitchFamily="34" charset="0"/>
              <a:buChar char="•"/>
            </a:pPr>
            <a:r>
              <a:rPr lang="en-US" sz="1200" b="0" i="0" dirty="0">
                <a:solidFill>
                  <a:srgbClr val="3C3C3C"/>
                </a:solidFill>
                <a:effectLst/>
                <a:latin typeface="Arial" panose="020B0604020202020204" pitchFamily="34" charset="0"/>
                <a:cs typeface="Arial" panose="020B0604020202020204" pitchFamily="34" charset="0"/>
              </a:rPr>
              <a:t>In 2022, </a:t>
            </a:r>
            <a:r>
              <a:rPr lang="en-US" sz="1200" b="0" i="0" u="none" strike="noStrike" dirty="0">
                <a:solidFill>
                  <a:srgbClr val="63771F"/>
                </a:solidFill>
                <a:effectLst/>
                <a:latin typeface="Arial" panose="020B0604020202020204" pitchFamily="34" charset="0"/>
                <a:cs typeface="Arial" panose="020B0604020202020204" pitchFamily="34" charset="0"/>
                <a:hlinkClick r:id="rId4" tooltip="Fourth-graders who are chronically absent from school by race and ethnicity in the United States"/>
              </a:rPr>
              <a:t>about half (49%) of AI/AN fourth-grade stu­dents were con­sid­ered chron­i­cal­ly absent</a:t>
            </a:r>
            <a:r>
              <a:rPr lang="en-US" sz="1200" b="0" i="0" dirty="0">
                <a:solidFill>
                  <a:srgbClr val="3C3C3C"/>
                </a:solidFill>
                <a:effectLst/>
                <a:latin typeface="Arial" panose="020B0604020202020204" pitchFamily="34" charset="0"/>
                <a:cs typeface="Arial" panose="020B0604020202020204" pitchFamily="34" charset="0"/>
              </a:rPr>
              <a:t> from school in the pre­vi­ous month, an alarm­ing jump from 31% in 2019, and well above the nation­al aver­age of 36% in 2022. For two decades, AI/AN fourth-graders have been more like­ly than their peers in oth­er racial or eth­nic groups to expe­ri­ence </a:t>
            </a:r>
            <a:r>
              <a:rPr lang="en-US" sz="1200" b="0" i="0" u="none" strike="noStrike" dirty="0">
                <a:solidFill>
                  <a:srgbClr val="63771F"/>
                </a:solidFill>
                <a:effectLst/>
                <a:latin typeface="Arial" panose="020B0604020202020204" pitchFamily="34" charset="0"/>
                <a:cs typeface="Arial" panose="020B0604020202020204" pitchFamily="34" charset="0"/>
                <a:hlinkClick r:id="rId5" tooltip="blog post, Chronic Absenteeism in U.S. Schools Rose During Pandemic — and Hasn’t Recovered"/>
              </a:rPr>
              <a:t>chron­ic absen­teeism</a:t>
            </a:r>
            <a:r>
              <a:rPr lang="en-US" sz="1200" b="0" i="0" dirty="0">
                <a:solidFill>
                  <a:srgbClr val="3C3C3C"/>
                </a:solidFill>
                <a:effectLst/>
                <a:latin typeface="Arial" panose="020B0604020202020204" pitchFamily="34" charset="0"/>
                <a:cs typeface="Arial" panose="020B0604020202020204" pitchFamily="34" charset="0"/>
              </a:rPr>
              <a:t>, which can include excused absences due to health issues, trans­porta­tion prob­lems or oth­er barriers.</a:t>
            </a:r>
          </a:p>
          <a:p>
            <a:pPr algn="l">
              <a:buFont typeface="Arial" panose="020B0604020202020204" pitchFamily="34" charset="0"/>
              <a:buChar char="•"/>
            </a:pPr>
            <a:endParaRPr lang="en-US" sz="1200" b="0" i="0" dirty="0">
              <a:solidFill>
                <a:srgbClr val="3C3C3C"/>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n-US" sz="1200" b="0" i="0" dirty="0">
                <a:solidFill>
                  <a:srgbClr val="3C3C3C"/>
                </a:solidFill>
                <a:effectLst/>
                <a:latin typeface="Arial" panose="020B0604020202020204" pitchFamily="34" charset="0"/>
                <a:cs typeface="Arial" panose="020B0604020202020204" pitchFamily="34" charset="0"/>
              </a:rPr>
              <a:t>In 2022, </a:t>
            </a:r>
            <a:r>
              <a:rPr lang="en-US" sz="1200" b="0" i="0" u="none" strike="noStrike" dirty="0">
                <a:solidFill>
                  <a:srgbClr val="63771F"/>
                </a:solidFill>
                <a:effectLst/>
                <a:latin typeface="Arial" panose="020B0604020202020204" pitchFamily="34" charset="0"/>
                <a:cs typeface="Arial" panose="020B0604020202020204" pitchFamily="34" charset="0"/>
                <a:hlinkClick r:id="rId6" tooltip="Fourth-graders who Scored Below Proficient Reading Achievement Level by Race and Ethnicity in the United States"/>
              </a:rPr>
              <a:t>more than 8 in 10 (82%) AI/AN fourth-grade stu­dents scored below pro­fi­cient in read­ing</a:t>
            </a:r>
            <a:r>
              <a:rPr lang="en-US" sz="1200" b="0" i="0" dirty="0">
                <a:solidFill>
                  <a:srgbClr val="3C3C3C"/>
                </a:solidFill>
                <a:effectLst/>
                <a:latin typeface="Arial" panose="020B0604020202020204" pitchFamily="34" charset="0"/>
                <a:cs typeface="Arial" panose="020B0604020202020204" pitchFamily="34" charset="0"/>
              </a:rPr>
              <a:t>, an increase from pre­vi­ous years and a high­er share than the nation­al aver­age (68%).</a:t>
            </a:r>
          </a:p>
          <a:p>
            <a:pPr algn="l">
              <a:buFont typeface="Arial" panose="020B0604020202020204" pitchFamily="34" charset="0"/>
              <a:buChar char="•"/>
            </a:pPr>
            <a:endParaRPr lang="en-US" sz="1200" b="0" i="0" dirty="0">
              <a:solidFill>
                <a:srgbClr val="3C3C3C"/>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n-US" sz="1200" b="0" i="0" dirty="0">
                <a:solidFill>
                  <a:srgbClr val="3C3C3C"/>
                </a:solidFill>
                <a:effectLst/>
                <a:latin typeface="Arial" panose="020B0604020202020204" pitchFamily="34" charset="0"/>
                <a:cs typeface="Arial" panose="020B0604020202020204" pitchFamily="34" charset="0"/>
              </a:rPr>
              <a:t>Sim­i­lar­ly, close to </a:t>
            </a:r>
            <a:r>
              <a:rPr lang="en-US" sz="1200" b="0" i="0" u="none" strike="noStrike" dirty="0">
                <a:solidFill>
                  <a:srgbClr val="63771F"/>
                </a:solidFill>
                <a:effectLst/>
                <a:latin typeface="Arial" panose="020B0604020202020204" pitchFamily="34" charset="0"/>
                <a:cs typeface="Arial" panose="020B0604020202020204" pitchFamily="34" charset="0"/>
                <a:hlinkClick r:id="rId7" tooltip="Eighth-graders who Scored Below Proficient Math Achievement Level by Race and Ethnicity in the United States"/>
              </a:rPr>
              <a:t>9 in 10 (89%) AI/AN eighth-grade stu­dents scored below pro­fi­cient in math</a:t>
            </a:r>
            <a:r>
              <a:rPr lang="en-US" sz="1200" b="0" i="0" dirty="0">
                <a:solidFill>
                  <a:srgbClr val="3C3C3C"/>
                </a:solidFill>
                <a:effectLst/>
                <a:latin typeface="Arial" panose="020B0604020202020204" pitchFamily="34" charset="0"/>
                <a:cs typeface="Arial" panose="020B0604020202020204" pitchFamily="34" charset="0"/>
              </a:rPr>
              <a:t> in 2022, 10 per­cent­age points high­er than a decade ear­li­er and 15 per­cent­age points above the nation­al aver­age of 74%. Math pro­fi­cien­cy in eighth grade and read­ing pro­fi­cien­cy in fourth grade are bell­wether indi­ca­tors of long-term aca­d­e­m­ic suc­cess — includ­ing grad­u­at­ing from high school, which increas­es employ­ment and earn­ing poten­tial in adulthood.</a:t>
            </a:r>
          </a:p>
          <a:p>
            <a:pPr algn="l">
              <a:buFont typeface="Arial" panose="020B0604020202020204" pitchFamily="34" charset="0"/>
              <a:buChar char="•"/>
            </a:pPr>
            <a:endParaRPr lang="en-US" sz="1200" b="0" i="0" dirty="0">
              <a:solidFill>
                <a:srgbClr val="3C3C3C"/>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n-US" sz="1200" b="0" i="0" u="none" strike="noStrike" dirty="0">
                <a:solidFill>
                  <a:srgbClr val="63771F"/>
                </a:solidFill>
                <a:effectLst/>
                <a:latin typeface="Arial" panose="020B0604020202020204" pitchFamily="34" charset="0"/>
                <a:cs typeface="Arial" panose="020B0604020202020204" pitchFamily="34" charset="0"/>
                <a:hlinkClick r:id="rId8" tooltip="High School Students Not Graduating on Time by Race and Ethnicity in the United States"/>
              </a:rPr>
              <a:t>One in 4 (25%) AI/AN high school stu­dents is not grad­u­at­ing on time</a:t>
            </a:r>
            <a:r>
              <a:rPr lang="en-US" sz="1200" b="0" i="0" dirty="0">
                <a:solidFill>
                  <a:srgbClr val="3C3C3C"/>
                </a:solidFill>
                <a:effectLst/>
                <a:latin typeface="Arial" panose="020B0604020202020204" pitchFamily="34" charset="0"/>
                <a:cs typeface="Arial" panose="020B0604020202020204" pitchFamily="34" charset="0"/>
              </a:rPr>
              <a:t>. This is high­er than the nation­al rate (14%) and that of all oth­er racial and eth­nic groups with data, accord­ing to 2019–2020 data.</a:t>
            </a:r>
          </a:p>
          <a:p>
            <a:pPr>
              <a:spcBef>
                <a:spcPts val="600"/>
              </a:spcBef>
            </a:pPr>
            <a:endParaRPr lang="en-US" sz="1600" dirty="0">
              <a:solidFill>
                <a:srgbClr val="646569"/>
              </a:solidFill>
              <a:latin typeface="Arial" panose="020B0604020202020204" pitchFamily="34" charset="0"/>
              <a:cs typeface="Arial" panose="020B0604020202020204" pitchFamily="34" charset="0"/>
            </a:endParaRPr>
          </a:p>
          <a:p>
            <a:endParaRPr lang="en-US" sz="24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9752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688" y="590550"/>
            <a:ext cx="8440911" cy="400110"/>
          </a:xfrm>
          <a:prstGeom prst="rect">
            <a:avLst/>
          </a:prstGeom>
          <a:noFill/>
          <a:ln>
            <a:noFill/>
          </a:ln>
        </p:spPr>
        <p:txBody>
          <a:bodyPr wrap="square" rtlCol="0">
            <a:spAutoFit/>
          </a:bodyPr>
          <a:lstStyle/>
          <a:p>
            <a:r>
              <a:rPr lang="en-US" sz="2000" b="1" dirty="0">
                <a:solidFill>
                  <a:srgbClr val="002D73"/>
                </a:solidFill>
                <a:latin typeface="Arial" panose="020B0604020202020204" pitchFamily="34" charset="0"/>
                <a:cs typeface="Arial" panose="020B0604020202020204" pitchFamily="34" charset="0"/>
              </a:rPr>
              <a:t>Health and Mental Health Inequities </a:t>
            </a:r>
          </a:p>
        </p:txBody>
      </p:sp>
      <p:sp>
        <p:nvSpPr>
          <p:cNvPr id="2" name="Rectangle 1"/>
          <p:cNvSpPr/>
          <p:nvPr/>
        </p:nvSpPr>
        <p:spPr>
          <a:xfrm>
            <a:off x="152400" y="133350"/>
            <a:ext cx="1447800" cy="171755"/>
          </a:xfrm>
          <a:prstGeom prst="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BDD0ED1C-AEAC-62DA-7CE0-58065DFBE46F}"/>
              </a:ext>
            </a:extLst>
          </p:cNvPr>
          <p:cNvSpPr txBox="1"/>
          <p:nvPr/>
        </p:nvSpPr>
        <p:spPr>
          <a:xfrm>
            <a:off x="457200" y="1123950"/>
            <a:ext cx="7133705" cy="3739485"/>
          </a:xfrm>
          <a:prstGeom prst="rect">
            <a:avLst/>
          </a:prstGeom>
          <a:noFill/>
          <a:ln>
            <a:noFill/>
          </a:ln>
        </p:spPr>
        <p:txBody>
          <a:bodyPr wrap="square" numCol="1" rtlCol="0">
            <a:spAutoFit/>
          </a:bodyPr>
          <a:lstStyle/>
          <a:p>
            <a:pPr algn="l">
              <a:buFont typeface="Arial" panose="020B0604020202020204" pitchFamily="34" charset="0"/>
              <a:buChar char="•"/>
            </a:pPr>
            <a:r>
              <a:rPr lang="en-US" sz="1200" b="0" i="0" dirty="0">
                <a:solidFill>
                  <a:srgbClr val="3C3C3C"/>
                </a:solidFill>
                <a:effectLst/>
                <a:latin typeface="ff-meta-web-pro"/>
              </a:rPr>
              <a:t>AI/AN kids ages 0–18 are </a:t>
            </a:r>
            <a:r>
              <a:rPr lang="en-US" sz="1200" b="0" i="0" u="none" strike="noStrike" dirty="0">
                <a:solidFill>
                  <a:srgbClr val="63771F"/>
                </a:solidFill>
                <a:effectLst/>
                <a:latin typeface="ff-meta-web-pro"/>
                <a:hlinkClick r:id="rId4" tooltip="Children without Health Insurance by Race and Ethnicity in the United States"/>
              </a:rPr>
              <a:t>more than twice as like­ly to lack health insur­ance</a:t>
            </a:r>
            <a:r>
              <a:rPr lang="en-US" sz="1200" b="0" i="0" dirty="0">
                <a:solidFill>
                  <a:srgbClr val="3C3C3C"/>
                </a:solidFill>
                <a:effectLst/>
                <a:latin typeface="ff-meta-web-pro"/>
              </a:rPr>
              <a:t> than oth­er chil­dren (11% vs. 5% in 2022), although the rate of unin­sured AI/AN kids improved by three per­cent­age points com­pared with 2019.</a:t>
            </a:r>
          </a:p>
          <a:p>
            <a:pPr algn="l">
              <a:buFont typeface="Arial" panose="020B0604020202020204" pitchFamily="34" charset="0"/>
              <a:buChar char="•"/>
            </a:pPr>
            <a:endParaRPr lang="en-US" sz="1200" b="0" i="0" dirty="0">
              <a:solidFill>
                <a:srgbClr val="3C3C3C"/>
              </a:solidFill>
              <a:effectLst/>
              <a:latin typeface="ff-meta-web-pro"/>
            </a:endParaRPr>
          </a:p>
          <a:p>
            <a:pPr algn="l">
              <a:buFont typeface="Arial" panose="020B0604020202020204" pitchFamily="34" charset="0"/>
              <a:buChar char="•"/>
            </a:pPr>
            <a:r>
              <a:rPr lang="en-US" sz="1200" b="0" i="0" dirty="0">
                <a:solidFill>
                  <a:srgbClr val="3C3C3C"/>
                </a:solidFill>
                <a:effectLst/>
                <a:latin typeface="ff-meta-web-pro"/>
              </a:rPr>
              <a:t>The </a:t>
            </a:r>
            <a:r>
              <a:rPr lang="en-US" sz="1200" b="0" i="0" u="none" strike="noStrike" dirty="0">
                <a:solidFill>
                  <a:srgbClr val="63771F"/>
                </a:solidFill>
                <a:effectLst/>
                <a:latin typeface="ff-meta-web-pro"/>
                <a:hlinkClick r:id="rId5" tooltip="Child and Teen Death Rate by Race and Ethnicity in the United States"/>
              </a:rPr>
              <a:t>death rate for AI/AN chil­dren and youth ages 1 to 19 from all caus­es has remained above the U.S. rate</a:t>
            </a:r>
            <a:r>
              <a:rPr lang="en-US" sz="1200" b="0" i="0" dirty="0">
                <a:solidFill>
                  <a:srgbClr val="3C3C3C"/>
                </a:solidFill>
                <a:effectLst/>
                <a:latin typeface="ff-meta-web-pro"/>
              </a:rPr>
              <a:t> since it has been tracked on the KIDS COUNT Data Cen­ter. In 2021, the rate was 33 vs. 30 per 100,000, respectively.</a:t>
            </a:r>
          </a:p>
          <a:p>
            <a:pPr algn="l">
              <a:buFont typeface="Arial" panose="020B0604020202020204" pitchFamily="34" charset="0"/>
              <a:buChar char="•"/>
            </a:pPr>
            <a:endParaRPr lang="en-US" sz="1200" b="0" i="0" dirty="0">
              <a:solidFill>
                <a:srgbClr val="3C3C3C"/>
              </a:solidFill>
              <a:effectLst/>
              <a:latin typeface="ff-meta-web-pro"/>
            </a:endParaRPr>
          </a:p>
          <a:p>
            <a:pPr algn="l">
              <a:buFont typeface="Arial" panose="020B0604020202020204" pitchFamily="34" charset="0"/>
              <a:buChar char="•"/>
            </a:pPr>
            <a:r>
              <a:rPr lang="en-US" sz="1200" b="0" i="0" dirty="0">
                <a:solidFill>
                  <a:srgbClr val="3C3C3C"/>
                </a:solidFill>
                <a:effectLst/>
                <a:latin typeface="ff-meta-web-pro"/>
              </a:rPr>
              <a:t>Accord­ing to the CDC’s 2021 Youth Risk Behav­ior Sur­vey, </a:t>
            </a:r>
            <a:r>
              <a:rPr lang="en-US" sz="1200" b="0" i="0" u="none" strike="noStrike" dirty="0">
                <a:solidFill>
                  <a:srgbClr val="63771F"/>
                </a:solidFill>
                <a:effectLst/>
                <a:latin typeface="ff-meta-web-pro"/>
                <a:hlinkClick r:id="rId6" tooltip="Data on High School Students Who Seriously Considered Attempting Suicide"/>
              </a:rPr>
              <a:t>AI/AN high school stu­dents are more like­ly to seri­ous­ly con­sid­er attempt­ing sui­cide</a:t>
            </a:r>
            <a:r>
              <a:rPr lang="en-US" sz="1200" b="0" i="0" dirty="0">
                <a:solidFill>
                  <a:srgbClr val="3C3C3C"/>
                </a:solidFill>
                <a:effectLst/>
                <a:latin typeface="ff-meta-web-pro"/>
              </a:rPr>
              <a:t> than oth­er stu­dents: 27% vs. 22%. Trag­i­cal­ly, they are also more like­ly to attempt sui­cide, with </a:t>
            </a:r>
            <a:r>
              <a:rPr lang="en-US" sz="1200" b="0" i="0" u="none" strike="noStrike" dirty="0">
                <a:solidFill>
                  <a:srgbClr val="63771F"/>
                </a:solidFill>
                <a:effectLst/>
                <a:latin typeface="ff-meta-web-pro"/>
                <a:hlinkClick r:id="rId7" tooltip="Data on High School Students Who Actually Attempted Suicide"/>
              </a:rPr>
              <a:t>16% of AI/AN stu­dents report­ing at least one sui­cide attempt</a:t>
            </a:r>
            <a:r>
              <a:rPr lang="en-US" sz="1200" b="0" i="0" dirty="0">
                <a:solidFill>
                  <a:srgbClr val="3C3C3C"/>
                </a:solidFill>
                <a:effectLst/>
                <a:latin typeface="ff-meta-web-pro"/>
              </a:rPr>
              <a:t> in the pre­vi­ous year, com­pared to 10% of all high school stu­dents. AI/AN stu­dents were the most like­ly of any racial and eth­nic group with data&amp; to report seri­ous­ly con­sid­er­ing or attempt­ing sui­cide in 2021.</a:t>
            </a:r>
          </a:p>
          <a:p>
            <a:pPr algn="l">
              <a:buFont typeface="Arial" panose="020B0604020202020204" pitchFamily="34" charset="0"/>
              <a:buChar char="•"/>
            </a:pPr>
            <a:endParaRPr lang="en-US" sz="1200" b="0" i="0" dirty="0">
              <a:solidFill>
                <a:srgbClr val="3C3C3C"/>
              </a:solidFill>
              <a:effectLst/>
              <a:latin typeface="ff-meta-web-pro"/>
            </a:endParaRPr>
          </a:p>
          <a:p>
            <a:pPr algn="l">
              <a:buFont typeface="Arial" panose="020B0604020202020204" pitchFamily="34" charset="0"/>
              <a:buChar char="•"/>
            </a:pPr>
            <a:r>
              <a:rPr lang="en-US" sz="1200" b="0" i="0" dirty="0">
                <a:solidFill>
                  <a:srgbClr val="3C3C3C"/>
                </a:solidFill>
                <a:effectLst/>
                <a:latin typeface="ff-meta-web-pro"/>
              </a:rPr>
              <a:t>A 2023 </a:t>
            </a:r>
            <a:r>
              <a:rPr lang="en-US" sz="1200" b="0" i="0" u="none" strike="noStrike" dirty="0">
                <a:solidFill>
                  <a:srgbClr val="63771F"/>
                </a:solidFill>
                <a:effectLst/>
                <a:latin typeface="ff-meta-web-pro"/>
                <a:hlinkClick r:id="rId8" tooltip="Federal Policy to Advance Racial, Ethnic, and Tribal Health Equity"/>
              </a:rPr>
              <a:t>Nation­al Acad­e­mies of Sci­ences, Engi­neer­ing, and Med­i­cine report</a:t>
            </a:r>
            <a:r>
              <a:rPr lang="en-US" sz="1200" b="0" i="0" dirty="0">
                <a:solidFill>
                  <a:srgbClr val="3C3C3C"/>
                </a:solidFill>
                <a:effectLst/>
                <a:latin typeface="ff-meta-web-pro"/>
              </a:rPr>
              <a:t> found that AI/AN pop­u­la­tions expe­ri­ence sad­ness, anx­i­ety, anger and shame relat­ed to the trau­mas they have faced — includ­ing forced migra­tion, bro­ken treaties and loss of land, fam­i­ly ties, lan­guage and cul­ture. The report also called for more data on AI/AN well-being and rec­om­mend­ed mak­ing this a fed­er­al priority.</a:t>
            </a:r>
          </a:p>
          <a:p>
            <a:pPr>
              <a:spcBef>
                <a:spcPts val="600"/>
              </a:spcBef>
            </a:pPr>
            <a:endParaRPr lang="en-US" sz="1600" dirty="0">
              <a:solidFill>
                <a:srgbClr val="646569"/>
              </a:solidFill>
              <a:latin typeface="Arial" panose="020B0604020202020204" pitchFamily="34" charset="0"/>
              <a:cs typeface="Arial" panose="020B0604020202020204" pitchFamily="34" charset="0"/>
            </a:endParaRPr>
          </a:p>
          <a:p>
            <a:endParaRPr lang="en-US" sz="24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7155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688" y="590550"/>
            <a:ext cx="8440911" cy="400110"/>
          </a:xfrm>
          <a:prstGeom prst="rect">
            <a:avLst/>
          </a:prstGeom>
          <a:noFill/>
          <a:ln>
            <a:noFill/>
          </a:ln>
        </p:spPr>
        <p:txBody>
          <a:bodyPr wrap="square" rtlCol="0">
            <a:spAutoFit/>
          </a:bodyPr>
          <a:lstStyle/>
          <a:p>
            <a:r>
              <a:rPr lang="en-US" sz="2000" b="1" dirty="0">
                <a:solidFill>
                  <a:srgbClr val="002D73"/>
                </a:solidFill>
                <a:latin typeface="Arial" panose="020B0604020202020204" pitchFamily="34" charset="0"/>
                <a:cs typeface="Arial" panose="020B0604020202020204" pitchFamily="34" charset="0"/>
              </a:rPr>
              <a:t>Family and Community Inequities</a:t>
            </a:r>
          </a:p>
        </p:txBody>
      </p:sp>
      <p:sp>
        <p:nvSpPr>
          <p:cNvPr id="2" name="Rectangle 1"/>
          <p:cNvSpPr/>
          <p:nvPr/>
        </p:nvSpPr>
        <p:spPr>
          <a:xfrm>
            <a:off x="152400" y="133350"/>
            <a:ext cx="1447800" cy="171755"/>
          </a:xfrm>
          <a:prstGeom prst="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BDD0ED1C-AEAC-62DA-7CE0-58065DFBE46F}"/>
              </a:ext>
            </a:extLst>
          </p:cNvPr>
          <p:cNvSpPr txBox="1"/>
          <p:nvPr/>
        </p:nvSpPr>
        <p:spPr>
          <a:xfrm>
            <a:off x="381000" y="990660"/>
            <a:ext cx="7133705" cy="4662815"/>
          </a:xfrm>
          <a:prstGeom prst="rect">
            <a:avLst/>
          </a:prstGeom>
          <a:noFill/>
          <a:ln>
            <a:noFill/>
          </a:ln>
        </p:spPr>
        <p:txBody>
          <a:bodyPr wrap="square" numCol="1" rtlCol="0">
            <a:spAutoFit/>
          </a:bodyPr>
          <a:lstStyle/>
          <a:p>
            <a:pPr algn="l">
              <a:buFont typeface="Arial" panose="020B0604020202020204" pitchFamily="34" charset="0"/>
              <a:buChar char="•"/>
            </a:pPr>
            <a:r>
              <a:rPr lang="en-US" sz="1200" b="0" i="0" u="none" strike="noStrike" dirty="0">
                <a:solidFill>
                  <a:srgbClr val="63771F"/>
                </a:solidFill>
                <a:effectLst/>
                <a:latin typeface="ff-meta-web-pro"/>
                <a:hlinkClick r:id="rId4" tooltip="Children who have Experienced Two or More Adverse Experiences by Race and Ethnicity in United States"/>
              </a:rPr>
              <a:t>Over one-third (37%) of AI/AN chil­dren have had at least two adverse child­hood expe­ri­ences</a:t>
            </a:r>
            <a:r>
              <a:rPr lang="en-US" sz="1200" b="0" i="0" dirty="0">
                <a:solidFill>
                  <a:srgbClr val="3C3C3C"/>
                </a:solidFill>
                <a:effectLst/>
                <a:latin typeface="ff-meta-web-pro"/>
              </a:rPr>
              <a:t> (ACEs) — more than dou­ble the nation­al aver­age (17%), accord­ing to 2020–2021 data. ACEs are poten­tial­ly trau­mat­ic events such as: expo­sure to fam­i­ly or neigh­bor­hood vio­lence, parental death or incar­cer­a­tion, fre­quent eco­nom­ic hard­ship or liv­ing with some­one who has men­tal ill­ness or sub­stance abuse prob­lems. Stud­ies have doc­u­ment­ed </a:t>
            </a:r>
            <a:r>
              <a:rPr lang="en-US" sz="1200" b="0" i="0" u="none" strike="noStrike" dirty="0">
                <a:solidFill>
                  <a:srgbClr val="63771F"/>
                </a:solidFill>
                <a:effectLst/>
                <a:latin typeface="ff-meta-web-pro"/>
                <a:hlinkClick r:id="rId5" tooltip="The Other Side of the ACEs Pyramid: A Healing Framework for Indigenous Communities"/>
              </a:rPr>
              <a:t>con­nec­tions between col­o­niza­tion, trau­ma and ACEs</a:t>
            </a:r>
            <a:r>
              <a:rPr lang="en-US" sz="1200" b="0" i="0" dirty="0">
                <a:solidFill>
                  <a:srgbClr val="3C3C3C"/>
                </a:solidFill>
                <a:effectLst/>
                <a:latin typeface="ff-meta-web-pro"/>
              </a:rPr>
              <a:t>, with inter­gen­er­a­tional effects.</a:t>
            </a:r>
          </a:p>
          <a:p>
            <a:pPr algn="l">
              <a:buFont typeface="Arial" panose="020B0604020202020204" pitchFamily="34" charset="0"/>
              <a:buChar char="•"/>
            </a:pPr>
            <a:endParaRPr lang="en-US" sz="1200" b="0" i="0" dirty="0">
              <a:solidFill>
                <a:srgbClr val="3C3C3C"/>
              </a:solidFill>
              <a:effectLst/>
              <a:latin typeface="ff-meta-web-pro"/>
            </a:endParaRPr>
          </a:p>
          <a:p>
            <a:pPr algn="l">
              <a:buFont typeface="Arial" panose="020B0604020202020204" pitchFamily="34" charset="0"/>
              <a:buChar char="•"/>
            </a:pPr>
            <a:r>
              <a:rPr lang="en-US" sz="1200" b="0" i="0" dirty="0">
                <a:solidFill>
                  <a:srgbClr val="3C3C3C"/>
                </a:solidFill>
                <a:effectLst/>
                <a:latin typeface="ff-meta-web-pro"/>
              </a:rPr>
              <a:t>AI/AN chil­dren con­tin­ue to be over­rep­re­sent­ed in the fos­ter care sys­tem. In 2021 and pre­vi­ous years, AI/AN kids made up </a:t>
            </a:r>
            <a:r>
              <a:rPr lang="en-US" sz="1200" b="0" i="0" u="none" strike="noStrike" dirty="0">
                <a:solidFill>
                  <a:srgbClr val="63771F"/>
                </a:solidFill>
                <a:effectLst/>
                <a:latin typeface="ff-meta-web-pro"/>
                <a:hlinkClick r:id="rId6" tooltip="Children in Foster Care by Race and Hispanic Origin in United States "/>
              </a:rPr>
              <a:t>2% of those in fos­ter care</a:t>
            </a:r>
            <a:r>
              <a:rPr lang="en-US" sz="1200" b="0" i="0" dirty="0">
                <a:solidFill>
                  <a:srgbClr val="3C3C3C"/>
                </a:solidFill>
                <a:effectLst/>
                <a:latin typeface="ff-meta-web-pro"/>
              </a:rPr>
              <a:t> — dou­ble the share of the gen­er­al child pop­u­la­tion (1%). Even after the Indi­an Child Wel­fare Act was passed to pro­vide min­i­mum fed­er­al pro­tec­tions and end the forcible removal of chil­dren from their homes, the </a:t>
            </a:r>
            <a:r>
              <a:rPr lang="en-US" sz="1200" b="0" i="0" u="none" strike="noStrike" dirty="0">
                <a:solidFill>
                  <a:srgbClr val="63771F"/>
                </a:solidFill>
                <a:effectLst/>
                <a:latin typeface="ff-meta-web-pro"/>
                <a:hlinkClick r:id="rId7" tooltip="Practice Brief 3: Tribal Children and Forced Assimilation"/>
              </a:rPr>
              <a:t>law has not been imple­ment­ed con­sis­tent­ly, and the child wel­fare sys­tem con­tin­ues to demon­strate sys­temic bias</a:t>
            </a:r>
            <a:r>
              <a:rPr lang="en-US" sz="1200" b="0" i="0" dirty="0">
                <a:solidFill>
                  <a:srgbClr val="3C3C3C"/>
                </a:solidFill>
                <a:effectLst/>
                <a:latin typeface="ff-meta-web-pro"/>
              </a:rPr>
              <a:t>. AI/AN chil­dren remain more like­ly than their white peers to expe­ri­ence mal­treat­ment inves­ti­ga­tions and be placed in fos­ter care. </a:t>
            </a:r>
          </a:p>
          <a:p>
            <a:pPr algn="l">
              <a:buFont typeface="Arial" panose="020B0604020202020204" pitchFamily="34" charset="0"/>
              <a:buChar char="•"/>
            </a:pPr>
            <a:endParaRPr lang="en-US" sz="1200" b="0" i="0" dirty="0">
              <a:solidFill>
                <a:srgbClr val="3C3C3C"/>
              </a:solidFill>
              <a:effectLst/>
              <a:latin typeface="ff-meta-web-pro"/>
            </a:endParaRPr>
          </a:p>
          <a:p>
            <a:pPr algn="l">
              <a:buFont typeface="Arial" panose="020B0604020202020204" pitchFamily="34" charset="0"/>
              <a:buChar char="•"/>
            </a:pPr>
            <a:r>
              <a:rPr lang="en-US" sz="1200" b="0" i="0" dirty="0">
                <a:solidFill>
                  <a:srgbClr val="3C3C3C"/>
                </a:solidFill>
                <a:effectLst/>
                <a:latin typeface="ff-meta-web-pro"/>
              </a:rPr>
              <a:t>Among AI/AN youth tran­si­tion­ing out of fos­ter care — who also par­tic­i­pat­ed in a fol­low-up sur­vey — </a:t>
            </a:r>
            <a:r>
              <a:rPr lang="en-US" sz="1200" b="0" i="0" u="none" strike="noStrike" dirty="0">
                <a:solidFill>
                  <a:srgbClr val="63771F"/>
                </a:solidFill>
                <a:effectLst/>
                <a:latin typeface="ff-meta-web-pro"/>
                <a:hlinkClick r:id="rId8" tooltip="Youth Transitioning Out of Foster Care: Experienced Homelessness in the past two years by Race/Ethnicity in United States"/>
              </a:rPr>
              <a:t>43% report­ed expe­ri­enc­ing home­less­ness between ages 19 and 21</a:t>
            </a:r>
            <a:r>
              <a:rPr lang="en-US" sz="1200" b="0" i="0" dirty="0">
                <a:solidFill>
                  <a:srgbClr val="3C3C3C"/>
                </a:solidFill>
                <a:effectLst/>
                <a:latin typeface="ff-meta-web-pro"/>
              </a:rPr>
              <a:t>, sig­nif­i­cant­ly high­er than the nation­al rate of 29%.</a:t>
            </a:r>
          </a:p>
          <a:p>
            <a:pPr algn="l">
              <a:buFont typeface="Arial" panose="020B0604020202020204" pitchFamily="34" charset="0"/>
              <a:buChar char="•"/>
            </a:pPr>
            <a:endParaRPr lang="en-US" sz="1200" b="0" i="0" dirty="0">
              <a:solidFill>
                <a:srgbClr val="3C3C3C"/>
              </a:solidFill>
              <a:effectLst/>
              <a:latin typeface="ff-meta-web-pro"/>
            </a:endParaRPr>
          </a:p>
          <a:p>
            <a:pPr algn="l">
              <a:buFont typeface="Arial" panose="020B0604020202020204" pitchFamily="34" charset="0"/>
              <a:buChar char="•"/>
            </a:pPr>
            <a:r>
              <a:rPr lang="en-US" sz="1200" b="0" i="0" dirty="0">
                <a:solidFill>
                  <a:srgbClr val="3C3C3C"/>
                </a:solidFill>
                <a:effectLst/>
                <a:latin typeface="ff-meta-web-pro"/>
              </a:rPr>
              <a:t>AI/AN youth are also dis­pro­por­tion­ate­ly detained and incar­cer­at­ed by the jus­tice sys­tem. The lat­est </a:t>
            </a:r>
            <a:r>
              <a:rPr lang="en-US" sz="1200" b="0" i="0" u="none" strike="noStrike" dirty="0">
                <a:solidFill>
                  <a:srgbClr val="63771F"/>
                </a:solidFill>
                <a:effectLst/>
                <a:latin typeface="ff-meta-web-pro"/>
                <a:hlinkClick r:id="rId9" tooltip="National Center for Juvenile Justice data"/>
              </a:rPr>
              <a:t>Nation­al Cen­ter for Juve­nile Jus­tice data</a:t>
            </a:r>
            <a:r>
              <a:rPr lang="en-US" sz="1200" b="0" i="0" dirty="0">
                <a:solidFill>
                  <a:srgbClr val="3C3C3C"/>
                </a:solidFill>
                <a:effectLst/>
                <a:latin typeface="ff-meta-web-pro"/>
              </a:rPr>
              <a:t> show that 181 AI/AN youth per 100,000 ages 10 to 21 were resid­ing in juve­nile deten­tion in 2021, a sub­stan­tial decline from pre­vi­ous years but well above the nation­al rate of 74 per 100,000. Deten­tion for any length of time has been shown to </a:t>
            </a:r>
            <a:r>
              <a:rPr lang="en-US" sz="1200" b="0" i="0" u="none" strike="noStrike" dirty="0">
                <a:solidFill>
                  <a:srgbClr val="63771F"/>
                </a:solidFill>
                <a:effectLst/>
                <a:latin typeface="ff-meta-web-pro"/>
                <a:hlinkClick r:id="rId10" tooltip="Juvenile Detention topic page on Casey Foundation website"/>
              </a:rPr>
              <a:t>neg­a­tive­ly affect youth</a:t>
            </a:r>
            <a:r>
              <a:rPr lang="en-US" sz="1200" b="0" i="0" dirty="0">
                <a:solidFill>
                  <a:srgbClr val="3C3C3C"/>
                </a:solidFill>
                <a:effectLst/>
                <a:latin typeface="ff-meta-web-pro"/>
              </a:rPr>
              <a:t>, and it does not improve pub­lic safety.</a:t>
            </a:r>
          </a:p>
          <a:p>
            <a:pPr>
              <a:spcBef>
                <a:spcPts val="600"/>
              </a:spcBef>
            </a:pPr>
            <a:endParaRPr lang="en-US" sz="1600" dirty="0">
              <a:solidFill>
                <a:srgbClr val="646569"/>
              </a:solidFill>
              <a:latin typeface="Arial" panose="020B0604020202020204" pitchFamily="34" charset="0"/>
              <a:cs typeface="Arial" panose="020B0604020202020204" pitchFamily="34" charset="0"/>
            </a:endParaRPr>
          </a:p>
          <a:p>
            <a:endParaRPr lang="en-US" sz="24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7718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688" y="590550"/>
            <a:ext cx="8440911" cy="400110"/>
          </a:xfrm>
          <a:prstGeom prst="rect">
            <a:avLst/>
          </a:prstGeom>
          <a:noFill/>
          <a:ln>
            <a:noFill/>
          </a:ln>
        </p:spPr>
        <p:txBody>
          <a:bodyPr wrap="square" rtlCol="0">
            <a:spAutoFit/>
          </a:bodyPr>
          <a:lstStyle/>
          <a:p>
            <a:r>
              <a:rPr lang="en-US" sz="2000" b="1" dirty="0">
                <a:solidFill>
                  <a:srgbClr val="002D73"/>
                </a:solidFill>
                <a:latin typeface="Arial" panose="020B0604020202020204" pitchFamily="34" charset="0"/>
                <a:cs typeface="Arial" panose="020B0604020202020204" pitchFamily="34" charset="0"/>
              </a:rPr>
              <a:t>Tribal Disparities in Youth Incarceration</a:t>
            </a:r>
          </a:p>
        </p:txBody>
      </p:sp>
      <p:sp>
        <p:nvSpPr>
          <p:cNvPr id="2" name="Rectangle 1"/>
          <p:cNvSpPr/>
          <p:nvPr/>
        </p:nvSpPr>
        <p:spPr>
          <a:xfrm>
            <a:off x="152400" y="133350"/>
            <a:ext cx="1447800" cy="171755"/>
          </a:xfrm>
          <a:prstGeom prst="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BDD0ED1C-AEAC-62DA-7CE0-58065DFBE46F}"/>
              </a:ext>
            </a:extLst>
          </p:cNvPr>
          <p:cNvSpPr txBox="1"/>
          <p:nvPr/>
        </p:nvSpPr>
        <p:spPr>
          <a:xfrm>
            <a:off x="257695" y="1040410"/>
            <a:ext cx="4314305" cy="3400931"/>
          </a:xfrm>
          <a:prstGeom prst="rect">
            <a:avLst/>
          </a:prstGeom>
          <a:noFill/>
          <a:ln>
            <a:noFill/>
          </a:ln>
        </p:spPr>
        <p:txBody>
          <a:bodyPr wrap="square" numCol="1" rtlCol="0">
            <a:spAutoFit/>
          </a:bodyPr>
          <a:lstStyle/>
          <a:p>
            <a:endParaRPr lang="en-US" sz="1600" b="1" dirty="0">
              <a:solidFill>
                <a:schemeClr val="bg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solidFill>
                  <a:srgbClr val="646569"/>
                </a:solidFill>
                <a:latin typeface="Arial" panose="020B0604020202020204" pitchFamily="34" charset="0"/>
                <a:cs typeface="Arial" panose="020B0604020202020204" pitchFamily="34" charset="0"/>
              </a:rPr>
              <a:t>As of 2021, Tribal youth were 3.7 times as likely to be detained or committed in juvenile facilities as their white peers, according to nationwide data collected in October 2021 and recently released. This ratio is essentially unchanged from 2011.</a:t>
            </a:r>
          </a:p>
          <a:p>
            <a:pPr marL="285750" indent="-285750">
              <a:buFont typeface="Arial" panose="020B0604020202020204" pitchFamily="34" charset="0"/>
              <a:buChar char="•"/>
            </a:pPr>
            <a:endParaRPr lang="en-US" sz="1400" dirty="0">
              <a:solidFill>
                <a:srgbClr val="646569"/>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solidFill>
                  <a:srgbClr val="646569"/>
                </a:solidFill>
                <a:latin typeface="Arial" panose="020B0604020202020204" pitchFamily="34" charset="0"/>
                <a:cs typeface="Arial" panose="020B0604020202020204" pitchFamily="34" charset="0"/>
              </a:rPr>
              <a:t>Nationally, the youth placement rate was 74 per 100,000 in 2021. The Tribal youth placement rate was 181 per 100,000, compared to the white youth placement rate of 49 per 100,000.</a:t>
            </a:r>
          </a:p>
          <a:p>
            <a:pPr>
              <a:spcBef>
                <a:spcPts val="600"/>
              </a:spcBef>
            </a:pPr>
            <a:endParaRPr lang="en-US" sz="1600" dirty="0">
              <a:solidFill>
                <a:srgbClr val="646569"/>
              </a:solidFill>
              <a:latin typeface="Arial" panose="020B0604020202020204" pitchFamily="34" charset="0"/>
              <a:cs typeface="Arial" panose="020B0604020202020204" pitchFamily="34" charset="0"/>
            </a:endParaRPr>
          </a:p>
          <a:p>
            <a:endParaRPr lang="en-US" sz="2400" dirty="0">
              <a:solidFill>
                <a:srgbClr val="646569"/>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91732EB-7674-F1FC-A145-C4C00150F9A2}"/>
              </a:ext>
            </a:extLst>
          </p:cNvPr>
          <p:cNvPicPr>
            <a:picLocks noChangeAspect="1"/>
          </p:cNvPicPr>
          <p:nvPr/>
        </p:nvPicPr>
        <p:blipFill>
          <a:blip r:embed="rId4"/>
          <a:stretch>
            <a:fillRect/>
          </a:stretch>
        </p:blipFill>
        <p:spPr>
          <a:xfrm>
            <a:off x="5638800" y="1040410"/>
            <a:ext cx="2743199" cy="2743199"/>
          </a:xfrm>
          <a:prstGeom prst="rect">
            <a:avLst/>
          </a:prstGeom>
        </p:spPr>
      </p:pic>
    </p:spTree>
    <p:extLst>
      <p:ext uri="{BB962C8B-B14F-4D97-AF65-F5344CB8AC3E}">
        <p14:creationId xmlns:p14="http://schemas.microsoft.com/office/powerpoint/2010/main" val="4039221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33350"/>
            <a:ext cx="1447800" cy="171755"/>
          </a:xfrm>
          <a:prstGeom prst="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BDD0ED1C-AEAC-62DA-7CE0-58065DFBE46F}"/>
              </a:ext>
            </a:extLst>
          </p:cNvPr>
          <p:cNvSpPr txBox="1"/>
          <p:nvPr/>
        </p:nvSpPr>
        <p:spPr>
          <a:xfrm>
            <a:off x="257695" y="1040410"/>
            <a:ext cx="7819505" cy="707886"/>
          </a:xfrm>
          <a:prstGeom prst="rect">
            <a:avLst/>
          </a:prstGeom>
          <a:noFill/>
          <a:ln>
            <a:noFill/>
          </a:ln>
        </p:spPr>
        <p:txBody>
          <a:bodyPr wrap="square" numCol="1" rtlCol="0">
            <a:spAutoFit/>
          </a:bodyPr>
          <a:lstStyle/>
          <a:p>
            <a:pPr>
              <a:spcBef>
                <a:spcPts val="600"/>
              </a:spcBef>
            </a:pPr>
            <a:endParaRPr lang="en-US" sz="1600" dirty="0">
              <a:solidFill>
                <a:srgbClr val="646569"/>
              </a:solidFill>
              <a:latin typeface="Arial" panose="020B0604020202020204" pitchFamily="34" charset="0"/>
              <a:cs typeface="Arial" panose="020B0604020202020204" pitchFamily="34" charset="0"/>
            </a:endParaRPr>
          </a:p>
          <a:p>
            <a:endParaRPr lang="en-US" sz="2400" dirty="0">
              <a:solidFill>
                <a:srgbClr val="646569"/>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D4757A37-5EC4-0987-E790-2CADE06079F9}"/>
              </a:ext>
            </a:extLst>
          </p:cNvPr>
          <p:cNvPicPr>
            <a:picLocks noChangeAspect="1"/>
          </p:cNvPicPr>
          <p:nvPr/>
        </p:nvPicPr>
        <p:blipFill rotWithShape="1">
          <a:blip r:embed="rId4"/>
          <a:srcRect l="22289" t="22446" r="27711" b="15962"/>
          <a:stretch/>
        </p:blipFill>
        <p:spPr>
          <a:xfrm>
            <a:off x="1080112" y="549074"/>
            <a:ext cx="5838305" cy="4045351"/>
          </a:xfrm>
          <a:prstGeom prst="rect">
            <a:avLst/>
          </a:prstGeom>
        </p:spPr>
      </p:pic>
      <p:sp>
        <p:nvSpPr>
          <p:cNvPr id="8" name="TextBox 7">
            <a:extLst>
              <a:ext uri="{FF2B5EF4-FFF2-40B4-BE49-F238E27FC236}">
                <a16:creationId xmlns:a16="http://schemas.microsoft.com/office/drawing/2014/main" id="{577FBFFC-C511-E709-F624-BD36FD3E8B13}"/>
              </a:ext>
            </a:extLst>
          </p:cNvPr>
          <p:cNvSpPr txBox="1"/>
          <p:nvPr/>
        </p:nvSpPr>
        <p:spPr>
          <a:xfrm>
            <a:off x="6858000" y="1040410"/>
            <a:ext cx="2209800" cy="615553"/>
          </a:xfrm>
          <a:prstGeom prst="rect">
            <a:avLst/>
          </a:prstGeom>
          <a:noFill/>
        </p:spPr>
        <p:txBody>
          <a:bodyPr wrap="square" rtlCol="0">
            <a:spAutoFit/>
          </a:bodyPr>
          <a:lstStyle/>
          <a:p>
            <a:r>
              <a:rPr lang="en-US" sz="1600" dirty="0"/>
              <a:t>2021 Data indicates 0.</a:t>
            </a:r>
          </a:p>
          <a:p>
            <a:endParaRPr lang="en-US" dirty="0"/>
          </a:p>
        </p:txBody>
      </p:sp>
    </p:spTree>
    <p:extLst>
      <p:ext uri="{BB962C8B-B14F-4D97-AF65-F5344CB8AC3E}">
        <p14:creationId xmlns:p14="http://schemas.microsoft.com/office/powerpoint/2010/main" val="1856700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33350"/>
            <a:ext cx="1447800" cy="171755"/>
          </a:xfrm>
          <a:prstGeom prst="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BDD0ED1C-AEAC-62DA-7CE0-58065DFBE46F}"/>
              </a:ext>
            </a:extLst>
          </p:cNvPr>
          <p:cNvSpPr txBox="1"/>
          <p:nvPr/>
        </p:nvSpPr>
        <p:spPr>
          <a:xfrm>
            <a:off x="257695" y="1040410"/>
            <a:ext cx="7819505" cy="707886"/>
          </a:xfrm>
          <a:prstGeom prst="rect">
            <a:avLst/>
          </a:prstGeom>
          <a:noFill/>
          <a:ln>
            <a:noFill/>
          </a:ln>
        </p:spPr>
        <p:txBody>
          <a:bodyPr wrap="square" numCol="1" rtlCol="0">
            <a:spAutoFit/>
          </a:bodyPr>
          <a:lstStyle/>
          <a:p>
            <a:pPr>
              <a:spcBef>
                <a:spcPts val="600"/>
              </a:spcBef>
            </a:pPr>
            <a:endParaRPr lang="en-US" sz="1600" dirty="0">
              <a:solidFill>
                <a:srgbClr val="646569"/>
              </a:solidFill>
              <a:latin typeface="Arial" panose="020B0604020202020204" pitchFamily="34" charset="0"/>
              <a:cs typeface="Arial" panose="020B0604020202020204" pitchFamily="34" charset="0"/>
            </a:endParaRPr>
          </a:p>
          <a:p>
            <a:endParaRPr lang="en-US" sz="2400" dirty="0">
              <a:solidFill>
                <a:srgbClr val="646569"/>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3359F80F-B51A-9FF9-6D2E-DF7FF034D920}"/>
              </a:ext>
            </a:extLst>
          </p:cNvPr>
          <p:cNvPicPr>
            <a:picLocks noChangeAspect="1"/>
          </p:cNvPicPr>
          <p:nvPr/>
        </p:nvPicPr>
        <p:blipFill rotWithShape="1">
          <a:blip r:embed="rId4"/>
          <a:srcRect t="17407" r="40833" b="5556"/>
          <a:stretch/>
        </p:blipFill>
        <p:spPr>
          <a:xfrm>
            <a:off x="170001" y="719922"/>
            <a:ext cx="5410200" cy="3962400"/>
          </a:xfrm>
          <a:prstGeom prst="rect">
            <a:avLst/>
          </a:prstGeom>
        </p:spPr>
      </p:pic>
      <p:sp>
        <p:nvSpPr>
          <p:cNvPr id="9" name="TextBox 8">
            <a:extLst>
              <a:ext uri="{FF2B5EF4-FFF2-40B4-BE49-F238E27FC236}">
                <a16:creationId xmlns:a16="http://schemas.microsoft.com/office/drawing/2014/main" id="{855E958D-391A-3E98-E486-694CE7EC62B0}"/>
              </a:ext>
            </a:extLst>
          </p:cNvPr>
          <p:cNvSpPr txBox="1"/>
          <p:nvPr/>
        </p:nvSpPr>
        <p:spPr>
          <a:xfrm>
            <a:off x="5943600" y="1131462"/>
            <a:ext cx="2438400" cy="1569660"/>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 </a:t>
            </a:r>
            <a:r>
              <a:rPr lang="en-US" sz="1600" dirty="0">
                <a:solidFill>
                  <a:srgbClr val="646569"/>
                </a:solidFill>
                <a:latin typeface="Arial" panose="020B0604020202020204" pitchFamily="34" charset="0"/>
                <a:cs typeface="Arial" panose="020B0604020202020204" pitchFamily="34" charset="0"/>
              </a:rPr>
              <a:t>The Other Race/Ethnicity category includes cases of youth who are Asian/Pacific Islander, American Indian/Alaskan Native</a:t>
            </a:r>
          </a:p>
        </p:txBody>
      </p:sp>
    </p:spTree>
    <p:extLst>
      <p:ext uri="{BB962C8B-B14F-4D97-AF65-F5344CB8AC3E}">
        <p14:creationId xmlns:p14="http://schemas.microsoft.com/office/powerpoint/2010/main" val="4060161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688" y="590550"/>
            <a:ext cx="8440911" cy="400110"/>
          </a:xfrm>
          <a:prstGeom prst="rect">
            <a:avLst/>
          </a:prstGeom>
          <a:noFill/>
          <a:ln>
            <a:noFill/>
          </a:ln>
        </p:spPr>
        <p:txBody>
          <a:bodyPr wrap="square" rtlCol="0">
            <a:spAutoFit/>
          </a:bodyPr>
          <a:lstStyle/>
          <a:p>
            <a:r>
              <a:rPr lang="en-US" sz="2000" b="1" dirty="0">
                <a:solidFill>
                  <a:srgbClr val="002D73"/>
                </a:solidFill>
                <a:latin typeface="Arial" panose="020B0604020202020204" pitchFamily="34" charset="0"/>
                <a:cs typeface="Arial" panose="020B0604020202020204" pitchFamily="34" charset="0"/>
              </a:rPr>
              <a:t>Resources </a:t>
            </a:r>
          </a:p>
        </p:txBody>
      </p:sp>
      <p:sp>
        <p:nvSpPr>
          <p:cNvPr id="2" name="Rectangle 1"/>
          <p:cNvSpPr/>
          <p:nvPr/>
        </p:nvSpPr>
        <p:spPr>
          <a:xfrm>
            <a:off x="152400" y="133350"/>
            <a:ext cx="1447800" cy="171755"/>
          </a:xfrm>
          <a:prstGeom prst="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8417" y="4476749"/>
            <a:ext cx="2055582" cy="47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BDD0ED1C-AEAC-62DA-7CE0-58065DFBE46F}"/>
              </a:ext>
            </a:extLst>
          </p:cNvPr>
          <p:cNvSpPr txBox="1"/>
          <p:nvPr/>
        </p:nvSpPr>
        <p:spPr>
          <a:xfrm>
            <a:off x="257695" y="1040410"/>
            <a:ext cx="5076305" cy="2939266"/>
          </a:xfrm>
          <a:prstGeom prst="rect">
            <a:avLst/>
          </a:prstGeom>
          <a:noFill/>
          <a:ln>
            <a:noFill/>
          </a:ln>
        </p:spPr>
        <p:txBody>
          <a:bodyPr wrap="square" numCol="1" rtlCol="0">
            <a:spAutoFit/>
          </a:bodyPr>
          <a:lstStyle/>
          <a:p>
            <a:r>
              <a:rPr lang="en-US" sz="1400" b="1" u="sng" dirty="0">
                <a:solidFill>
                  <a:srgbClr val="646569"/>
                </a:solidFill>
                <a:latin typeface="Arial" panose="020B0604020202020204" pitchFamily="34" charset="0"/>
                <a:cs typeface="Arial" panose="020B0604020202020204" pitchFamily="34" charset="0"/>
              </a:rPr>
              <a:t>Tribal Youth Resource Center</a:t>
            </a:r>
          </a:p>
          <a:p>
            <a:pPr marL="285750" indent="-285750">
              <a:buFont typeface="Arial" panose="020B0604020202020204" pitchFamily="34" charset="0"/>
              <a:buChar char="•"/>
            </a:pPr>
            <a:r>
              <a:rPr lang="en-US" sz="1400" dirty="0">
                <a:solidFill>
                  <a:srgbClr val="646569"/>
                </a:solidFill>
                <a:latin typeface="Arial" panose="020B0604020202020204" pitchFamily="34" charset="0"/>
                <a:cs typeface="Arial" panose="020B0604020202020204" pitchFamily="34" charset="0"/>
                <a:hlinkClick r:id="rId4"/>
              </a:rPr>
              <a:t>https://www.tribalyouth.org/</a:t>
            </a:r>
            <a:endParaRPr lang="en-US" sz="1400" dirty="0">
              <a:solidFill>
                <a:srgbClr val="646569"/>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dirty="0">
              <a:solidFill>
                <a:srgbClr val="646569"/>
              </a:solidFill>
              <a:latin typeface="Arial" panose="020B0604020202020204" pitchFamily="34" charset="0"/>
              <a:cs typeface="Arial" panose="020B0604020202020204" pitchFamily="34" charset="0"/>
            </a:endParaRPr>
          </a:p>
          <a:p>
            <a:r>
              <a:rPr lang="en-US" sz="1400" b="1" u="sng" dirty="0">
                <a:solidFill>
                  <a:srgbClr val="646569"/>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Native Youth Justice Reform</a:t>
            </a:r>
            <a:endParaRPr lang="en-US" sz="1400" dirty="0">
              <a:solidFill>
                <a:srgbClr val="0000FF"/>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endParaRPr>
          </a:p>
          <a:p>
            <a:pPr marL="285750" indent="-285750">
              <a:buFont typeface="Arial" panose="020B0604020202020204" pitchFamily="34" charset="0"/>
              <a:buChar char="•"/>
            </a:pPr>
            <a:r>
              <a:rPr lang="en-US" sz="1400" dirty="0">
                <a:solidFill>
                  <a:srgbClr val="0000FF"/>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https://www.indian-affairs.org/nativeyouthjustice.html</a:t>
            </a:r>
            <a:endParaRPr lang="en-US" sz="1400" dirty="0">
              <a:solidFill>
                <a:srgbClr val="0000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dirty="0">
              <a:solidFill>
                <a:srgbClr val="0000FF"/>
              </a:solidFill>
              <a:latin typeface="Arial" panose="020B0604020202020204" pitchFamily="34" charset="0"/>
              <a:cs typeface="Arial" panose="020B0604020202020204" pitchFamily="34" charset="0"/>
            </a:endParaRPr>
          </a:p>
          <a:p>
            <a:r>
              <a:rPr lang="en-US" sz="1400" b="1" u="sng" dirty="0">
                <a:solidFill>
                  <a:srgbClr val="646569"/>
                </a:solidFill>
                <a:latin typeface="Arial" panose="020B0604020202020204" pitchFamily="34" charset="0"/>
                <a:cs typeface="Arial" panose="020B0604020202020204" pitchFamily="34" charset="0"/>
              </a:rPr>
              <a:t>OJJDP-Culture as Prevention Webinar Series   </a:t>
            </a:r>
          </a:p>
          <a:p>
            <a:pPr marL="285750" indent="-285750">
              <a:buFont typeface="Arial" panose="020B0604020202020204" pitchFamily="34" charset="0"/>
              <a:buChar char="•"/>
            </a:pPr>
            <a:r>
              <a:rPr lang="en-US" sz="1400" b="1" u="sng" dirty="0">
                <a:solidFill>
                  <a:srgbClr val="646569"/>
                </a:solidFill>
                <a:latin typeface="Arial" panose="020B0604020202020204" pitchFamily="34" charset="0"/>
                <a:cs typeface="Arial" panose="020B0604020202020204" pitchFamily="34" charset="0"/>
                <a:hlinkClick r:id="rId6"/>
              </a:rPr>
              <a:t>May 11, 2023</a:t>
            </a:r>
            <a:endParaRPr lang="en-US" sz="1400" b="1" u="sng" dirty="0">
              <a:solidFill>
                <a:srgbClr val="646569"/>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u="sng" dirty="0">
                <a:solidFill>
                  <a:srgbClr val="646569"/>
                </a:solidFill>
                <a:latin typeface="Arial" panose="020B0604020202020204" pitchFamily="34" charset="0"/>
                <a:cs typeface="Arial" panose="020B0604020202020204" pitchFamily="34" charset="0"/>
                <a:hlinkClick r:id="rId7"/>
              </a:rPr>
              <a:t>May 28, 2024</a:t>
            </a:r>
            <a:endParaRPr lang="en-US" sz="1400" b="1" u="sng" dirty="0">
              <a:solidFill>
                <a:srgbClr val="646569"/>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u="sng" dirty="0">
                <a:solidFill>
                  <a:srgbClr val="646569"/>
                </a:solidFill>
                <a:latin typeface="Arial" panose="020B0604020202020204" pitchFamily="34" charset="0"/>
                <a:cs typeface="Arial" panose="020B0604020202020204" pitchFamily="34" charset="0"/>
                <a:hlinkClick r:id="rId8"/>
              </a:rPr>
              <a:t>August 29, 2023</a:t>
            </a:r>
            <a:endParaRPr lang="en-US" sz="1400" b="1" u="sng" dirty="0">
              <a:solidFill>
                <a:srgbClr val="646569"/>
              </a:solidFill>
              <a:latin typeface="Arial" panose="020B0604020202020204" pitchFamily="34" charset="0"/>
              <a:cs typeface="Arial" panose="020B0604020202020204" pitchFamily="34" charset="0"/>
            </a:endParaRPr>
          </a:p>
          <a:p>
            <a:pPr>
              <a:spcBef>
                <a:spcPts val="600"/>
              </a:spcBef>
            </a:pPr>
            <a:endParaRPr lang="en-US" sz="1600" dirty="0">
              <a:solidFill>
                <a:srgbClr val="646569"/>
              </a:solidFill>
              <a:latin typeface="Arial" panose="020B0604020202020204" pitchFamily="34" charset="0"/>
              <a:cs typeface="Arial" panose="020B0604020202020204" pitchFamily="34" charset="0"/>
            </a:endParaRPr>
          </a:p>
          <a:p>
            <a:endParaRPr lang="en-US" sz="2400" dirty="0">
              <a:solidFill>
                <a:srgbClr val="646569"/>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12A3314-AD0F-25CC-0796-37141728B16A}"/>
              </a:ext>
            </a:extLst>
          </p:cNvPr>
          <p:cNvPicPr>
            <a:picLocks noChangeAspect="1"/>
          </p:cNvPicPr>
          <p:nvPr/>
        </p:nvPicPr>
        <p:blipFill rotWithShape="1">
          <a:blip r:embed="rId9"/>
          <a:srcRect t="5104" b="5763"/>
          <a:stretch/>
        </p:blipFill>
        <p:spPr>
          <a:xfrm>
            <a:off x="5240737" y="674089"/>
            <a:ext cx="2702158" cy="3429001"/>
          </a:xfrm>
          <a:prstGeom prst="rect">
            <a:avLst/>
          </a:prstGeom>
        </p:spPr>
      </p:pic>
    </p:spTree>
    <p:extLst>
      <p:ext uri="{BB962C8B-B14F-4D97-AF65-F5344CB8AC3E}">
        <p14:creationId xmlns:p14="http://schemas.microsoft.com/office/powerpoint/2010/main" val="3059031510"/>
      </p:ext>
    </p:extLst>
  </p:cSld>
  <p:clrMapOvr>
    <a:masterClrMapping/>
  </p:clrMapOvr>
</p:sld>
</file>

<file path=ppt/theme/theme1.xml><?xml version="1.0" encoding="utf-8"?>
<a:theme xmlns:a="http://schemas.openxmlformats.org/drawingml/2006/main" name="Cover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ction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onten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7DE4E1FF2852C4AB94E009ECD2CE37F" ma:contentTypeVersion="0" ma:contentTypeDescription="Create a new document." ma:contentTypeScope="" ma:versionID="4af84c6e1c35c0f4028136cbe42903f6">
  <xsd:schema xmlns:xsd="http://www.w3.org/2001/XMLSchema" xmlns:xs="http://www.w3.org/2001/XMLSchema" xmlns:p="http://schemas.microsoft.com/office/2006/metadata/properties" targetNamespace="http://schemas.microsoft.com/office/2006/metadata/properties" ma:root="true" ma:fieldsID="d15787acf22db4e4c0ac8b858fca640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45018E3-C880-4E70-BD57-3E1DE7AFD1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5373712F-8FAF-4E78-8CC0-FB8B33919E50}">
  <ds:schemaRefs>
    <ds:schemaRef ds:uri="http://schemas.microsoft.com/sharepoint/v3/contenttype/forms"/>
  </ds:schemaRefs>
</ds:datastoreItem>
</file>

<file path=customXml/itemProps3.xml><?xml version="1.0" encoding="utf-8"?>
<ds:datastoreItem xmlns:ds="http://schemas.openxmlformats.org/officeDocument/2006/customXml" ds:itemID="{B3F86441-E60D-4495-9820-50FFC7B27329}">
  <ds:schemaRefs>
    <ds:schemaRef ds:uri="http://www.w3.org/XML/1998/namespace"/>
    <ds:schemaRef ds:uri="http://purl.org/dc/elements/1.1/"/>
    <ds:schemaRef ds:uri="http://schemas.microsoft.com/office/infopath/2007/PartnerControls"/>
    <ds:schemaRef ds:uri="http://schemas.microsoft.com/office/2006/documentManagement/types"/>
    <ds:schemaRef ds:uri="http://purl.org/dc/dcmitype/"/>
    <ds:schemaRef ds:uri="http://purl.org/dc/term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10090</TotalTime>
  <Words>2545</Words>
  <Application>Microsoft Office PowerPoint</Application>
  <PresentationFormat>On-screen Show (16:9)</PresentationFormat>
  <Paragraphs>118</Paragraphs>
  <Slides>16</Slides>
  <Notes>10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16</vt:i4>
      </vt:variant>
    </vt:vector>
  </HeadingPairs>
  <TitlesOfParts>
    <vt:vector size="24" baseType="lpstr">
      <vt:lpstr>Arial</vt:lpstr>
      <vt:lpstr>Calibri</vt:lpstr>
      <vt:lpstr>ff-meta-web-pro</vt:lpstr>
      <vt:lpstr>Source Sans Pro</vt:lpstr>
      <vt:lpstr>Cover Master</vt:lpstr>
      <vt:lpstr>Section Master</vt:lpstr>
      <vt:lpstr>Content Master</vt: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New York State - Office of General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Warner, Jennifer</dc:creator>
  <cp:lastModifiedBy>Andriola, Thomas (DCJS)</cp:lastModifiedBy>
  <cp:revision>100</cp:revision>
  <dcterms:created xsi:type="dcterms:W3CDTF">2014-12-09T18:34:34Z</dcterms:created>
  <dcterms:modified xsi:type="dcterms:W3CDTF">2024-09-24T11:52:38Z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0x01010007DE4E1FF2852C4AB94E009ECD2CE37F</vt:lpwstr>
  </property>
</Properties>
</file>